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9"/>
  </p:notesMasterIdLst>
  <p:sldIdLst>
    <p:sldId id="264" r:id="rId5"/>
    <p:sldId id="280" r:id="rId6"/>
    <p:sldId id="269" r:id="rId7"/>
    <p:sldId id="270" r:id="rId8"/>
    <p:sldId id="288" r:id="rId9"/>
    <p:sldId id="289" r:id="rId10"/>
    <p:sldId id="296" r:id="rId11"/>
    <p:sldId id="297" r:id="rId12"/>
    <p:sldId id="298" r:id="rId13"/>
    <p:sldId id="312" r:id="rId14"/>
    <p:sldId id="317" r:id="rId15"/>
    <p:sldId id="311" r:id="rId16"/>
    <p:sldId id="313" r:id="rId17"/>
    <p:sldId id="291" r:id="rId18"/>
    <p:sldId id="293" r:id="rId19"/>
    <p:sldId id="294" r:id="rId20"/>
    <p:sldId id="295" r:id="rId21"/>
    <p:sldId id="299" r:id="rId22"/>
    <p:sldId id="316" r:id="rId23"/>
    <p:sldId id="304" r:id="rId24"/>
    <p:sldId id="310" r:id="rId25"/>
    <p:sldId id="325" r:id="rId26"/>
    <p:sldId id="319" r:id="rId27"/>
    <p:sldId id="320" r:id="rId28"/>
    <p:sldId id="322" r:id="rId29"/>
    <p:sldId id="321" r:id="rId30"/>
    <p:sldId id="324" r:id="rId31"/>
    <p:sldId id="323" r:id="rId32"/>
    <p:sldId id="306" r:id="rId33"/>
    <p:sldId id="307" r:id="rId34"/>
    <p:sldId id="305" r:id="rId35"/>
    <p:sldId id="308" r:id="rId36"/>
    <p:sldId id="300" r:id="rId37"/>
    <p:sldId id="285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0"/>
    <a:srgbClr val="52CBBE"/>
    <a:srgbClr val="FF5969"/>
    <a:srgbClr val="5D7373"/>
    <a:srgbClr val="00A0A8"/>
    <a:srgbClr val="52C9BD"/>
    <a:srgbClr val="F0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5787" autoAdjust="0"/>
  </p:normalViewPr>
  <p:slideViewPr>
    <p:cSldViewPr snapToGrid="0">
      <p:cViewPr varScale="1">
        <p:scale>
          <a:sx n="109" d="100"/>
          <a:sy n="109" d="100"/>
        </p:scale>
        <p:origin x="119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75"/>
    </p:cViewPr>
  </p:sorterViewPr>
  <p:notesViewPr>
    <p:cSldViewPr snapToGrid="0">
      <p:cViewPr varScale="1">
        <p:scale>
          <a:sx n="58" d="100"/>
          <a:sy n="58" d="100"/>
        </p:scale>
        <p:origin x="324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6FBD8-51EA-4A29-A4F6-B4AD7160148D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A6CBE-809C-47D3-9695-D71715A511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19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99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898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03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707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635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612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353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087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60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66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238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682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876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97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06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133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A6CBE-809C-47D3-9695-D71715A5110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58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3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1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BB6221-CD06-47FA-9829-3BBB040BC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Sansation" panose="02000000000000000000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56B08D-0A80-4789-BC24-2217B80A9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E96489-8F95-4C26-9585-D0AEA70F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E0B02D-CD41-4F66-A66F-37D29B76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38D4B-7A4E-469A-8496-7D45CEBF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254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1E4EC-395D-4BB8-894F-25F6EA56B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38CC00-6325-4193-BE88-184B8C8C8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C7FA6F-6DB4-483F-A9E9-74B502605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9D84F6-201D-42D4-A793-6326C791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6B36BF-4557-42C3-9124-7154124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66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DC64F-CFE9-47BC-A2E1-597A52CE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84854E-DB22-4329-B2BD-0F356EF66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5419AE-B978-4E61-BF12-0D007041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11BD7B-02FC-47EB-91ED-0738A3187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308204-2F5A-453E-B9ED-96128681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904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FFCB0B-916F-4A1D-9C06-870B8851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524E5A-EC99-465F-BB33-BE5E09445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39C9FF-BABD-4907-823A-6C7160201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C0920B-C51F-453A-AEFB-487094B5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44D94B-8A2B-48B2-8430-6C29260A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1778DC-F73F-4AA4-A58E-AE37EED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894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D28543-2F82-47AC-9FF4-B708B68F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A78E22-87C0-4A94-999F-9E8E6EF58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D28F6B-08E6-45DC-9AE5-070BB09D2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85AE7CB-5747-4349-A597-43D73A436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50DBC69-220F-4209-AE85-92D311E15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DDD2E1-B0CC-45EB-884D-867302A5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A035CD8-CF03-4965-B1EC-F7619032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0BA0C7-1FDE-4396-9A51-34AE0FCF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067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C60A3-F05B-4A71-ABA1-7BD5E02A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5CD992-B3D5-4A3F-BB1F-EDB07FBC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715261-EB48-42FA-BF7B-DF6D8C55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49D850-8F2D-464F-8945-8C2AE26B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863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72EFF9-4653-478A-8F58-118DF806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285DB5C-E8B3-40E3-ACE9-388A20CC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5D6C32-1A62-4AE8-84BB-71EADFEF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922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07FC6-FA3B-4035-92CA-3626301E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B71609-F9C9-4545-A027-BA13B7C7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8AE191-06E7-4568-8160-B9CAD8339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C67771-8611-4F3F-91FD-121E762C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FEB840-9F00-44FC-9330-B01F61FA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189468-2255-44FC-8E63-457ABD04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40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77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15FF3-0C86-4242-AA02-1629FF45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D4275D8-AC92-41EF-81CB-CF7A74D03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11B9FC-5BFC-4EAF-A22B-98845D243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5C26F1-5D73-455B-BCD8-30D78C53D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1A0ED12-44AE-4292-933D-ED458D65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0D9C01-F709-40AD-8048-B06DC0C2B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30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BAB20-BA2E-4CE5-8DBA-60B4F6B2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08F5515-80F7-4548-B918-F460C7BE2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529C5D-7169-4528-8ED9-E28601A8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5C8602-EEDB-4896-9EAE-C4C06B69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FE9BA7-0157-46C9-B03F-E991317B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192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73EA623-4827-4D41-BA26-ACC7DE3AA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6511B7-6D81-49E5-8DE7-3C00A2955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10C1BA-0E21-43B0-9748-822E14FB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BE11-0D0B-49E8-AAB7-0EC1D6157B6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142A44-DB10-48C1-B925-6F2B7904A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9426C3-7231-43F5-820D-B569555D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3E9D-8C87-4A45-A53D-15177F954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4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98FD65-AB70-4A50-9142-FE6D9D426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0D65C7-96DC-4216-8715-B443E869D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2645B4-B299-4FC7-A1DF-3A7466FA0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90AF8-E79F-4C69-ACD2-F615FA030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D65064-6B5F-422A-8006-0C138BF5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391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931B1-90F8-421D-A9EB-E1B18EBE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1C8C9F-F3CA-4EC0-8385-F87AC0CC8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A39E63-175C-4D23-95F7-44B3CA63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EDD080-E1DC-42E0-BC96-1933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3207D0-F1B1-4FCC-BD8E-011B962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227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7543CC-4019-4E41-9B86-031F758D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6D0675-9642-4ACC-AB6B-BC2DFE25C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A0A7FC-C353-4E9F-86EC-5C84E2487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ECFAA9-4627-4EE2-888A-3ECD6B623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9A6D42-4E23-4489-8CDA-242D2024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61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0E532-DCB7-4357-AE47-6313A534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5EE01C-7DA6-49A9-9A27-CD558B07D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38C21F-B9D6-41F5-B64E-64DE4D682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4D0178-9715-4B32-8322-F75C9429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2D29F2-F141-4CAD-AE4F-1B0881C9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FBF362-D275-4699-B871-795F6EEE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442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47DBA3-D1FA-4BED-A196-49E766EF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C47245-E9B6-4689-8869-7479E4DF3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DE994B-ACF8-4DC9-9924-696DDB0B5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FA39D6E-AC88-4116-A5B0-DABB0EAA3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93DA35-9B4A-4FEF-BB6F-C0D459CE64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5E728A-638D-4741-B31E-DE842641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79BB184-4A55-4509-A182-95A67551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4F48420-441D-4D1E-8352-4043391B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951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16247A-53BD-41E4-91DF-4D6DD87B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BFEEC9-8912-4C08-84B7-4F08877E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ABE826-B45D-4B04-8AD9-B93C374B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3015D7-EE6E-4D7B-9DCD-7D828846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935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BDA595-5AFC-49D6-822B-FB898D193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3DA522-195C-4D32-97BD-405AB976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16CB84-00F1-48A3-86F5-AFCB03CB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2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61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B018D3-C9AE-498F-936C-405971D31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748B6B-A252-4FE7-887F-17EDEEC26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370C19-D677-442C-AAD0-4FFBCE0AB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7E4F80-F5E8-4FAE-A86F-E758290C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E767DC-4C36-4D34-A98A-D8653715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0CEBAC-FB9E-4D7B-97FB-F6C5EEBC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388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5F76A9-8BC6-47DF-8845-0FE20F4E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3270A3C-D3C9-45E9-B401-19C802091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831E84-062D-410A-AD0D-6021FBCD2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F3769E-C6FB-4FDC-96C5-E3F5D6F1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93DCB7-0BAC-4D52-89FC-788D0281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1BBD90-9CF3-421C-9F99-CAFD560C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549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FB8871-93A4-4610-8FFC-AFA29A2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C51A87-E08E-43CB-904C-8D8E6F112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BDBA49-881A-41FE-91E0-E9B22EE8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8EB8F3-5B9F-452D-A4D8-5786E0A6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39C2A9-F863-4C4C-BEDF-F60E7F64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798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B835792-95A9-4586-A8C0-4A4E4F09F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4C1704-4CC7-49C3-B741-85ECF83C7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065D97-2872-40BE-9C82-C5B20D1C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EA729D-502D-4D31-86C5-998D07CC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4259D-F2E0-4824-8B3E-61A525DD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532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6FB85F-AC3B-405A-9407-8CB420A11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52299F-C3EE-42F5-9166-EACE061B8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4ECD25-A109-434F-9E88-CCF4DADA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DBEE52-20DD-4AB6-B462-3F45345B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8F3AB0-552F-4D4D-B549-9BF5D976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428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2A6448-F8C8-4C52-AE0F-76D181D4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44D076-49C6-4E7F-8B99-6B7C5B27D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7A2AC4-663B-4C79-B060-2900073F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E64255-C9EC-4CC4-AAC0-856B94997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E97ED3-1B86-4C7B-A0A8-CFFD0D4E5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659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7FE97-F3BA-4C58-BC5A-4318B9B5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BBE02E-A2F6-429E-A3D0-09C6D956C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960F7B-ED57-444C-9BC6-2A25BB08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A4F518-D918-483A-A6AC-5C71CE39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D25347-11C8-4C7B-855F-407C7980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159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F563A1-EC62-45C0-B0B1-BED67E4C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4667D0-AFD4-4C72-80BD-7FB59FBFD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88B812-E270-4227-8771-9DCFBAED3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111BC9-BCDA-4765-8765-9C16F2119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C62906-1393-4F63-914E-FA1C02E8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AE7D5A-844D-45AF-BF4A-D48E8774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177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C79D6-2743-40EB-A62A-9FD28B3A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904880-B98F-40A2-82EF-B3CB95B9D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541436-5E2B-491F-A254-196F10DE0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401EE7C-F101-45AC-950F-7722FFBD2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829B5E-88E0-4C89-8B4D-222A30912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FA02FF2-5F85-4AC1-A5CC-49F6F1CBE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61F88E-471B-4CD6-88DC-0080461F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854EB88-F62F-44ED-9D58-1B34A3E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81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590686-04B8-47E4-9FC7-5237F76C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641E82-86BE-43B4-913C-3B7356F0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A7801A-C3BF-47D4-8C7B-2684D2F1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0D4C9F-2E61-4CE4-BFCE-DABD7389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94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36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8341B0-B3E7-45B0-8AB6-757E596D7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1794A6D-5462-4CC9-8F6D-62EB8FE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E5D2A0-D9AE-4046-BB0E-61D85584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784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48323F-1C4A-4E57-93D5-62A599AB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0A19AA-E697-45B6-8BB3-F88BA9814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03A0B79-0F09-4E62-BA1D-6DBA29210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2E25A8-4E32-42EA-8664-8A3D3DE5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4984F0-7C2F-4DFD-852E-E32CFC0F2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CD38B7-736E-4709-9E61-0ED78678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639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A3616-0DC3-4535-AA00-5E399935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C342F48-B9B5-43A7-881F-5356A8488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02550E-F507-47A6-AEED-8D946CBFE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E57316-9FDC-4C8B-8F4E-1BB3074A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C027C7-E38C-4915-8C63-A9431585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C87959-58B8-4B11-849A-778078A2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985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E9748A-9335-417C-943E-C3DCDFEB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C7450C-21BE-46B1-A0BB-CDD1AA093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6FE9E5-5041-4DE6-AF1B-61710D5C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7915B-54FC-4816-AD46-1DD8A8DD8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8C866B-F3BE-4621-9339-E989ED9C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852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ED3D2AE-41C2-4957-9C41-AF962C4FD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DCCACE-52ED-4AF9-9844-5521DF30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D5966E-8855-4B55-BC99-730BFE79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0B604A-69E2-4176-BD37-B8432BAD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3110F5-5481-43C3-92BE-E9805C448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96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7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3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95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00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9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F5B4F27-4E1F-459A-A0AF-60AE9CD6D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39832" r="3846"/>
          <a:stretch/>
        </p:blipFill>
        <p:spPr>
          <a:xfrm>
            <a:off x="2595715" y="3449910"/>
            <a:ext cx="9599462" cy="34289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D407A8-78D1-4B08-BCE5-9F91DC947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798"/>
          <a:stretch/>
        </p:blipFill>
        <p:spPr>
          <a:xfrm>
            <a:off x="-4231" y="3448664"/>
            <a:ext cx="5922197" cy="3428999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D87EF4-4FC8-4B72-BA00-CE145309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A79C75-D488-46D1-9079-31D320A48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B8D4BF-46FD-43DB-B5E7-EDFD472B7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nsation" panose="02000000000000000000" pitchFamily="2" charset="0"/>
              </a:defRPr>
            </a:lvl1pPr>
          </a:lstStyle>
          <a:p>
            <a:fld id="{5CBDBE11-0D0B-49E8-AAB7-0EC1D6157B6C}" type="datetimeFigureOut">
              <a:rPr lang="it-IT" smtClean="0"/>
              <a:pPr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4CD88B-5321-4F69-BCA0-578E4A372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nsation" panose="02000000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4BFE6F-C509-46C6-ACC2-495525FA9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8083" y="6272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nsation" panose="02000000000000000000" pitchFamily="2" charset="0"/>
              </a:defRPr>
            </a:lvl1pPr>
          </a:lstStyle>
          <a:p>
            <a:fld id="{AD743E9D-8C87-4A45-A53D-15177F95425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77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nsation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nsation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nsation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nsation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nsation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nsation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1F15F52-6AAE-47F2-AD8D-07755D0AD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6760" t="76487"/>
          <a:stretch/>
        </p:blipFill>
        <p:spPr>
          <a:xfrm>
            <a:off x="0" y="6071416"/>
            <a:ext cx="12185345" cy="806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378A54-BD06-4956-B4A1-56ADDF555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798"/>
          <a:stretch/>
        </p:blipFill>
        <p:spPr>
          <a:xfrm flipH="1">
            <a:off x="6272784" y="3446721"/>
            <a:ext cx="5922197" cy="3428999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23119B-9AE8-4B32-9872-8CC06AB4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88A16D-D548-4D4F-9252-0A2992431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8A945B-DD8D-4B38-8AFE-1A502C90F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F2BCC-40BE-49E8-A926-94A08E656A81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BA4144-0AA4-40B9-9976-A1EFAAFE8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D4CA70-0959-4229-90C7-A63B9E40A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B3F14-DEED-4BEB-84C3-EA7D5EA628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9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497090-BD9E-4602-A5F3-3C49319C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28DF13-2488-40BE-98AC-4183EA4B2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A9B434-8BB1-4BCC-B1CD-85692AB87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51083-6497-4FC0-8E04-BB35E25BC7EC}" type="datetimeFigureOut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02C797-D122-4DC0-A1F5-FE803F272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9E9F4A-9DED-44F2-8A36-D71707C6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9FAA7-6494-440C-A94B-2FD3FA43521E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4D30C33-6D3E-4A27-9BF9-8EDB8C1FA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39832" r="3846"/>
          <a:stretch/>
        </p:blipFill>
        <p:spPr>
          <a:xfrm>
            <a:off x="2585883" y="3449910"/>
            <a:ext cx="9599462" cy="34289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7F0CD6-A8BE-498E-8CE4-7599B9115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798"/>
          <a:stretch/>
        </p:blipFill>
        <p:spPr>
          <a:xfrm>
            <a:off x="-4231" y="3448664"/>
            <a:ext cx="5922197" cy="34289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0B47909-F353-4BFB-9758-BA87D6144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798"/>
          <a:stretch/>
        </p:blipFill>
        <p:spPr>
          <a:xfrm flipH="1">
            <a:off x="6272784" y="3446721"/>
            <a:ext cx="592219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3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10" Type="http://schemas.openxmlformats.org/officeDocument/2006/relationships/image" Target="../media/image35.jpg"/><Relationship Id="rId4" Type="http://schemas.openxmlformats.org/officeDocument/2006/relationships/image" Target="../media/image18.png"/><Relationship Id="rId9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3.jpg"/><Relationship Id="rId5" Type="http://schemas.openxmlformats.org/officeDocument/2006/relationships/image" Target="../media/image4.png"/><Relationship Id="rId10" Type="http://schemas.openxmlformats.org/officeDocument/2006/relationships/image" Target="../media/image42.jpg"/><Relationship Id="rId4" Type="http://schemas.openxmlformats.org/officeDocument/2006/relationships/image" Target="../media/image3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://www.airpullmanspa.com/percorsiedorari.php" TargetMode="External"/><Relationship Id="rId4" Type="http://schemas.openxmlformats.org/officeDocument/2006/relationships/hyperlink" Target="http://www.trenord.it/it/orari/consulta-orario-ferroviario.aspx" TargetMode="Externa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jp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8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8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8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D9AB1B-338E-4A07-8443-CAC46F2FB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2" b="31491"/>
          <a:stretch/>
        </p:blipFill>
        <p:spPr>
          <a:xfrm>
            <a:off x="3197122" y="697764"/>
            <a:ext cx="8994878" cy="568406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>
            <a:off x="-9302800" y="0"/>
            <a:ext cx="12482920" cy="6858000"/>
            <a:chOff x="-290920" y="0"/>
            <a:chExt cx="1248292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391CEE-E392-4A9D-BD11-6954B994FB42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8AD023B-AE8D-405F-90E6-27B0D470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8798784" y="0"/>
            <a:ext cx="11447501" cy="6858000"/>
            <a:chOff x="213096" y="0"/>
            <a:chExt cx="11447501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328131-EC42-4D6D-A247-91FD3D23E58C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099890-786A-4F87-960D-5DADE5168909}"/>
              </a:ext>
            </a:extLst>
          </p:cNvPr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AAB1E-3A13-4745-A574-9EE6806378C9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C0F905-3F71-4932-B130-39D508C4D117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EC5869-A976-4328-A864-2BB04E7E7BFC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C8E4AB7-ADC0-4FEE-AE7A-994F5DAD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4F6447-6163-4D6A-A8D2-BD63B6CB3A42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B8CB55-9DEC-4367-900E-7257FE1B874F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DBAEDD6-7153-4AFF-BDC7-5A225B4B5642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F9D37B-DE70-4087-8A7F-BBA0BAF5B6CF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FA13E8D-3FCC-4EC2-BD8C-6CE7CA0EC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E95A030B-9026-4443-9DE2-4A43F9B2F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-45" r="441" b="92090"/>
          <a:stretch/>
        </p:blipFill>
        <p:spPr>
          <a:xfrm>
            <a:off x="3155736" y="-12192"/>
            <a:ext cx="9036264" cy="98823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27D1F1-923F-4591-A07A-39E775B734F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789F00-2688-429D-926C-15F83152FDBE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F862AB6-114D-4C6A-B849-5A11B3650265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0105858-8A3E-4676-96A7-18C1A74E36F4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634BD7-1512-45B6-AFE4-1EEA636625CB}"/>
                </a:ext>
              </a:extLst>
            </p:cNvPr>
            <p:cNvSpPr txBox="1"/>
            <p:nvPr/>
          </p:nvSpPr>
          <p:spPr>
            <a:xfrm rot="16200000">
              <a:off x="-922674" y="3287062"/>
              <a:ext cx="2360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4" name="Immagine 63">
            <a:extLst>
              <a:ext uri="{FF2B5EF4-FFF2-40B4-BE49-F238E27FC236}">
                <a16:creationId xmlns:a16="http://schemas.microsoft.com/office/drawing/2014/main" id="{A0F4BAE1-AB50-4CA0-B861-60B2C008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79385" r="121" b="16733"/>
          <a:stretch/>
        </p:blipFill>
        <p:spPr>
          <a:xfrm>
            <a:off x="3180120" y="6364224"/>
            <a:ext cx="9011880" cy="493775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5ECA6AA7-3E43-46C2-B7AF-953608CCF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20000">
        <p159:morph option="byObject"/>
      </p:transition>
    </mc:Choice>
    <mc:Fallback xmlns="">
      <p:transition spd="med" advClick="0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76BD4778-B28D-4041-BCCA-BA25C7D8D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sp>
        <p:nvSpPr>
          <p:cNvPr id="40" name="Rettangolo 39">
            <a:extLst>
              <a:ext uri="{FF2B5EF4-FFF2-40B4-BE49-F238E27FC236}">
                <a16:creationId xmlns:a16="http://schemas.microsoft.com/office/drawing/2014/main" id="{E2F0EB4C-E792-4AD0-BACF-147BB652E856}"/>
              </a:ext>
            </a:extLst>
          </p:cNvPr>
          <p:cNvSpPr/>
          <p:nvPr/>
        </p:nvSpPr>
        <p:spPr>
          <a:xfrm>
            <a:off x="1309322" y="228473"/>
            <a:ext cx="6200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ANNO: MATERIE COMUNI CARATTERIZZANTI</a:t>
            </a:r>
          </a:p>
        </p:txBody>
      </p:sp>
      <p:sp>
        <p:nvSpPr>
          <p:cNvPr id="41" name="TextBox 34">
            <a:extLst>
              <a:ext uri="{FF2B5EF4-FFF2-40B4-BE49-F238E27FC236}">
                <a16:creationId xmlns:a16="http://schemas.microsoft.com/office/drawing/2014/main" id="{C5519936-8C75-4648-95B6-0DC24BE73611}"/>
              </a:ext>
            </a:extLst>
          </p:cNvPr>
          <p:cNvSpPr txBox="1"/>
          <p:nvPr/>
        </p:nvSpPr>
        <p:spPr>
          <a:xfrm>
            <a:off x="1285231" y="438777"/>
            <a:ext cx="8569730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20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 INGLESE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approfondisce la comprensione e la realizzazione di concetti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tecnici anche attraverso l’analisi di manuali tecnici in inglese.</a:t>
            </a:r>
          </a:p>
          <a:p>
            <a:r>
              <a:rPr lang="it-IT" sz="400" dirty="0">
                <a:latin typeface="Tw Cen MT" panose="020B0602020104020603" pitchFamily="34" charset="0"/>
              </a:rPr>
              <a:t>  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Nel 5° anno una materia d’indirizzo (o almeno un modulo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didattico) può essere erogata in lingua inglese con </a:t>
            </a:r>
            <a:r>
              <a:rPr lang="it-IT" sz="2100" dirty="0" err="1">
                <a:latin typeface="Tw Cen MT" panose="020B0602020104020603" pitchFamily="34" charset="0"/>
              </a:rPr>
              <a:t>metodolgia</a:t>
            </a:r>
            <a:r>
              <a:rPr lang="it-IT" sz="2100" dirty="0">
                <a:latin typeface="Tw Cen MT" panose="020B0602020104020603" pitchFamily="34" charset="0"/>
              </a:rPr>
              <a:t> CLIL.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CLIL </a:t>
            </a:r>
            <a:r>
              <a:rPr lang="it-IT" sz="2100" dirty="0">
                <a:latin typeface="Tw Cen MT" panose="020B0602020104020603" pitchFamily="34" charset="0"/>
                <a:sym typeface="Wingdings" panose="05000000000000000000" pitchFamily="2" charset="2"/>
              </a:rPr>
              <a:t> </a:t>
            </a:r>
            <a:r>
              <a:rPr lang="it-IT" sz="2100" dirty="0">
                <a:latin typeface="Tw Cen MT" panose="020B0602020104020603" pitchFamily="34" charset="0"/>
              </a:rPr>
              <a:t>Content and Language </a:t>
            </a:r>
            <a:r>
              <a:rPr lang="it-IT" sz="2100" dirty="0" err="1">
                <a:latin typeface="Tw Cen MT" panose="020B0602020104020603" pitchFamily="34" charset="0"/>
              </a:rPr>
              <a:t>Integrated</a:t>
            </a:r>
            <a:r>
              <a:rPr lang="it-IT" sz="2100" dirty="0">
                <a:latin typeface="Tw Cen MT" panose="020B0602020104020603" pitchFamily="34" charset="0"/>
              </a:rPr>
              <a:t> Learning </a:t>
            </a:r>
            <a:br>
              <a:rPr lang="it-IT" sz="2100" dirty="0">
                <a:latin typeface="Tw Cen MT" panose="020B0602020104020603" pitchFamily="34" charset="0"/>
              </a:rPr>
            </a:br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 MATEMATICA / COMPLEMENTI DI MATEMATICA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si concentra sui linguaggi formali ed i procedimenti dimostrativi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della matematica necessari all’informatica e all’elettronica</a:t>
            </a:r>
          </a:p>
          <a:p>
            <a:endParaRPr lang="it-IT" sz="2100" b="1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5°anno  GESTIONE PROGETTO E ORGANIZZAZIONE D’IMPRESA - GPOI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- Organizzazione aziendale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- Concetti di economia e microeconomia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- Gestione progetto con pacchetti applicativi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- Obiettivi, specifiche, tempi, costi, rischio, avanzamento lavoro   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</a:t>
            </a:r>
            <a:r>
              <a:rPr lang="it-IT" sz="2100" dirty="0">
                <a:latin typeface="Tw Cen MT" panose="020B0602020104020603" pitchFamily="34" charset="0"/>
                <a:sym typeface="Wingdings" panose="05000000000000000000" pitchFamily="2" charset="2"/>
              </a:rPr>
              <a:t> Attività svolte in azienda dal P</a:t>
            </a:r>
            <a:r>
              <a:rPr lang="it-IT" sz="2100" dirty="0">
                <a:latin typeface="Tw Cen MT" panose="020B0602020104020603" pitchFamily="34" charset="0"/>
              </a:rPr>
              <a:t>roject Manager</a:t>
            </a:r>
          </a:p>
        </p:txBody>
      </p:sp>
    </p:spTree>
    <p:extLst>
      <p:ext uri="{BB962C8B-B14F-4D97-AF65-F5344CB8AC3E}">
        <p14:creationId xmlns:p14="http://schemas.microsoft.com/office/powerpoint/2010/main" val="2851089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933B5EDA-E833-4FD4-B989-035C0C185383}"/>
              </a:ext>
            </a:extLst>
          </p:cNvPr>
          <p:cNvSpPr txBox="1"/>
          <p:nvPr/>
        </p:nvSpPr>
        <p:spPr>
          <a:xfrm>
            <a:off x="1302189" y="860192"/>
            <a:ext cx="929603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TELECOMUNICAZIONI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3° anno: Reti elettriche in regime continuo e alternato;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4° anno: Amplificatori, Oscillatori, Filtri, Sistemi di comunicazione analogici e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             Mezzi trasmissivi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5° anno: Tecniche di trasmissione digitali, Infrastrutture di rete e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Protocolli di telecomunicazioni</a:t>
            </a:r>
          </a:p>
          <a:p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800" dirty="0">
                <a:latin typeface="Tw Cen MT" panose="020B0602020104020603" pitchFamily="34" charset="0"/>
              </a:rPr>
              <a:t> </a:t>
            </a:r>
            <a:endParaRPr lang="it-IT" sz="2100" dirty="0">
              <a:latin typeface="Tw Cen MT" panose="020B0602020104020603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33D520A-0375-43E1-BE9E-013F0549C2AA}"/>
              </a:ext>
            </a:extLst>
          </p:cNvPr>
          <p:cNvSpPr/>
          <p:nvPr/>
        </p:nvSpPr>
        <p:spPr>
          <a:xfrm>
            <a:off x="1306907" y="226403"/>
            <a:ext cx="641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</a:t>
            </a:r>
          </a:p>
          <a:p>
            <a:r>
              <a:rPr lang="it-IT" b="1" dirty="0">
                <a:latin typeface="Tw Cen MT" panose="020B0602020104020603" pitchFamily="34" charset="0"/>
              </a:rPr>
              <a:t>ARTICOLAZIONE TELECOMUNICAZIONI: MATERIE D’INDIRIZZO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76BD4778-B28D-4041-BCCA-BA25C7D8D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7D788BB-0135-4F18-80BA-97B5E9EDD3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911"/>
          <a:stretch/>
        </p:blipFill>
        <p:spPr>
          <a:xfrm>
            <a:off x="1249507" y="2858952"/>
            <a:ext cx="5773384" cy="2225947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F83AB4D7-38AF-4517-B126-332BB96C5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119"/>
          <a:stretch/>
        </p:blipFill>
        <p:spPr>
          <a:xfrm>
            <a:off x="4523739" y="4508817"/>
            <a:ext cx="4863604" cy="22259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5CF7567-5839-4784-ADFC-B84B19739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495" y="4646777"/>
            <a:ext cx="3346080" cy="206889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E46A038-0315-46E9-9EA2-B134CE69E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032" y="2859211"/>
            <a:ext cx="2479311" cy="16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8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933B5EDA-E833-4FD4-B989-035C0C185383}"/>
              </a:ext>
            </a:extLst>
          </p:cNvPr>
          <p:cNvSpPr txBox="1"/>
          <p:nvPr/>
        </p:nvSpPr>
        <p:spPr>
          <a:xfrm>
            <a:off x="1302189" y="860192"/>
            <a:ext cx="930643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TECNOLOGIE E PROGETTAZIONE DI SISTEMI INFORMATICI </a:t>
            </a:r>
            <a:b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</a:b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E DI TELECOMUNICAZIONI TPSIT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3</a:t>
            </a:r>
            <a:r>
              <a:rPr lang="it-IT" dirty="0"/>
              <a:t>° anno: Sistemi digitali (reti logiche combinatorie e sequenziali), </a:t>
            </a:r>
            <a:br>
              <a:rPr lang="it-IT" dirty="0"/>
            </a:br>
            <a:r>
              <a:rPr lang="it-IT" dirty="0"/>
              <a:t>                      Logiche programmabili FPGA (reti logiche combinatorie e sequenziali in VHDL)</a:t>
            </a:r>
          </a:p>
          <a:p>
            <a:r>
              <a:rPr lang="it-IT" dirty="0"/>
              <a:t>       4° anno: Automi a stati finiti (laboratorio con schede FPGA)</a:t>
            </a:r>
          </a:p>
          <a:p>
            <a:r>
              <a:rPr lang="it-IT" dirty="0"/>
              <a:t>                       Architettura e programmazione dei microcontrollori </a:t>
            </a:r>
            <a:br>
              <a:rPr lang="it-IT" dirty="0"/>
            </a:br>
            <a:r>
              <a:rPr lang="it-IT" dirty="0"/>
              <a:t>                       (Il linguaggio Assembly, porte di Input e </a:t>
            </a:r>
            <a:r>
              <a:rPr lang="it-IT" dirty="0" err="1"/>
              <a:t>Outupt</a:t>
            </a:r>
            <a:r>
              <a:rPr lang="it-IT" dirty="0"/>
              <a:t>)</a:t>
            </a:r>
          </a:p>
          <a:p>
            <a:r>
              <a:rPr lang="it-IT" dirty="0"/>
              <a:t>       5° anno: Programmazione avanzata dei microcontrollori </a:t>
            </a:r>
            <a:br>
              <a:rPr lang="it-IT" dirty="0"/>
            </a:br>
            <a:r>
              <a:rPr lang="it-IT" dirty="0"/>
              <a:t>                       (Sistemi di acquisizione dati, Tipi di comunicazione, </a:t>
            </a:r>
            <a:br>
              <a:rPr lang="it-IT" dirty="0"/>
            </a:br>
            <a:r>
              <a:rPr lang="it-IT" dirty="0"/>
              <a:t>                        Sistemi operativi Real Time, Reti di sensori)</a:t>
            </a:r>
          </a:p>
          <a:p>
            <a:r>
              <a:rPr lang="it-IT" dirty="0"/>
              <a:t>                       Sistemi embedded, IoT, Domotica, Robotica</a:t>
            </a:r>
            <a:r>
              <a:rPr lang="it-IT" sz="800" dirty="0">
                <a:latin typeface="Tw Cen MT" panose="020B0602020104020603" pitchFamily="34" charset="0"/>
              </a:rPr>
              <a:t> </a:t>
            </a:r>
            <a:endParaRPr lang="it-IT" sz="2100" dirty="0">
              <a:latin typeface="Tw Cen MT" panose="020B0602020104020603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33D520A-0375-43E1-BE9E-013F0549C2AA}"/>
              </a:ext>
            </a:extLst>
          </p:cNvPr>
          <p:cNvSpPr/>
          <p:nvPr/>
        </p:nvSpPr>
        <p:spPr>
          <a:xfrm>
            <a:off x="1306907" y="226403"/>
            <a:ext cx="641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</a:t>
            </a:r>
          </a:p>
          <a:p>
            <a:r>
              <a:rPr lang="it-IT" b="1" dirty="0">
                <a:latin typeface="Tw Cen MT" panose="020B0602020104020603" pitchFamily="34" charset="0"/>
              </a:rPr>
              <a:t>ARTICOLAZIONE TELECOMUNICAZIONI: MATERIE D’INDIRIZZO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76BD4778-B28D-4041-BCCA-BA25C7D8D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F9616C1-55F5-4318-B4AE-BC83FDA43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31" y="4107873"/>
            <a:ext cx="5312244" cy="27251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612B70B-079F-48F8-83F6-D4A3617B2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939" y="5070186"/>
            <a:ext cx="4213922" cy="17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933B5EDA-E833-4FD4-B989-035C0C185383}"/>
              </a:ext>
            </a:extLst>
          </p:cNvPr>
          <p:cNvSpPr txBox="1"/>
          <p:nvPr/>
        </p:nvSpPr>
        <p:spPr>
          <a:xfrm>
            <a:off x="1302189" y="860192"/>
            <a:ext cx="93064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100" b="1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 SISTEMI E RETI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3° anno: Cisco Linux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	      Virtualizzazione, installazione e gestione di sistemi operativi Linux.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 Programmazione </a:t>
            </a:r>
            <a:r>
              <a:rPr lang="it-IT" sz="2100" dirty="0" err="1">
                <a:latin typeface="Tw Cen MT" panose="020B0602020104020603" pitchFamily="34" charset="0"/>
              </a:rPr>
              <a:t>Bash</a:t>
            </a:r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4° anno: Cisco CCNA1</a:t>
            </a:r>
          </a:p>
          <a:p>
            <a:r>
              <a:rPr lang="it-IT" dirty="0"/>
              <a:t>	        Protocolli livello rete e trasporto (TCP-IP),</a:t>
            </a:r>
          </a:p>
          <a:p>
            <a:r>
              <a:rPr lang="it-IT" dirty="0"/>
              <a:t>                         Tecniche ed algoritmi di </a:t>
            </a:r>
            <a:r>
              <a:rPr lang="it-IT" dirty="0" err="1"/>
              <a:t>subnetting</a:t>
            </a:r>
            <a:r>
              <a:rPr lang="it-IT" dirty="0"/>
              <a:t> e </a:t>
            </a:r>
            <a:r>
              <a:rPr lang="it-IT" dirty="0" err="1"/>
              <a:t>routing</a:t>
            </a:r>
            <a:r>
              <a:rPr lang="it-IT" dirty="0"/>
              <a:t>,</a:t>
            </a:r>
          </a:p>
          <a:p>
            <a:r>
              <a:rPr lang="it-IT" dirty="0"/>
              <a:t>                         Programmazione concorrente, multitasking.</a:t>
            </a:r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5° anno: Cisco CCNA2</a:t>
            </a:r>
          </a:p>
          <a:p>
            <a:r>
              <a:rPr lang="it-IT" dirty="0"/>
              <a:t>                         VLAN, crittografia, sicurezza, modello client/server,</a:t>
            </a:r>
          </a:p>
          <a:p>
            <a:r>
              <a:rPr lang="it-IT" dirty="0"/>
              <a:t>                         Programmazione in rete (</a:t>
            </a:r>
            <a:r>
              <a:rPr lang="it-IT" dirty="0" err="1"/>
              <a:t>socket</a:t>
            </a:r>
            <a:r>
              <a:rPr lang="it-IT" dirty="0"/>
              <a:t>),</a:t>
            </a:r>
          </a:p>
          <a:p>
            <a:r>
              <a:rPr lang="it-IT" dirty="0"/>
              <a:t>                         Protocolli e linguaggi di comunicazione a livello applicativo.</a:t>
            </a:r>
          </a:p>
          <a:p>
            <a:r>
              <a:rPr lang="it-IT" dirty="0"/>
              <a:t>                         Tecniche crittografiche applicate alla protezione dei sistemi e delle reti.</a:t>
            </a:r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800" dirty="0">
                <a:latin typeface="Tw Cen MT" panose="020B0602020104020603" pitchFamily="34" charset="0"/>
              </a:rPr>
              <a:t> </a:t>
            </a:r>
          </a:p>
          <a:p>
            <a:r>
              <a:rPr lang="it-IT" sz="800" b="1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 INFORMATICA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3° anno: Programmazione imperativa e procedurale (ANSI C)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4° anno: Database (SQL), Siti web statici (HTML + CSS) e dinamici (PHP)</a:t>
            </a:r>
          </a:p>
          <a:p>
            <a:r>
              <a:rPr lang="it-IT" sz="800" dirty="0">
                <a:latin typeface="Tw Cen MT" panose="020B0602020104020603" pitchFamily="34" charset="0"/>
              </a:rPr>
              <a:t> </a:t>
            </a:r>
            <a:endParaRPr lang="it-IT" sz="2100" dirty="0">
              <a:latin typeface="Tw Cen MT" panose="020B0602020104020603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33D520A-0375-43E1-BE9E-013F0549C2AA}"/>
              </a:ext>
            </a:extLst>
          </p:cNvPr>
          <p:cNvSpPr/>
          <p:nvPr/>
        </p:nvSpPr>
        <p:spPr>
          <a:xfrm>
            <a:off x="1306907" y="226403"/>
            <a:ext cx="641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</a:t>
            </a:r>
          </a:p>
          <a:p>
            <a:r>
              <a:rPr lang="it-IT" b="1" dirty="0">
                <a:latin typeface="Tw Cen MT" panose="020B0602020104020603" pitchFamily="34" charset="0"/>
              </a:rPr>
              <a:t>ARTICOLAZIONE TELECOMUNICAZIONI: MATERIE D’INDIRIZZO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76BD4778-B28D-4041-BCCA-BA25C7D8D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49ED5BB-F2BE-4999-A172-EC8DA9331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692" y="13757"/>
            <a:ext cx="3095004" cy="17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57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933B5EDA-E833-4FD4-B989-035C0C185383}"/>
              </a:ext>
            </a:extLst>
          </p:cNvPr>
          <p:cNvSpPr txBox="1"/>
          <p:nvPr/>
        </p:nvSpPr>
        <p:spPr>
          <a:xfrm>
            <a:off x="1302190" y="860192"/>
            <a:ext cx="856973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INFORMATICA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3° anno: Programmazione imperativa e procedurale (ANSI C),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Siti web statici (HTML + CSS)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4° anno: Programmazione orientata agli oggetti (OOP in C++/Java)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Cenni di programmazione web (JavaScript)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5° anno: Progettazione, realizzazione e interrogazione di Database (SQL),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Siti web dinamici (HTML + CSS +PHP)</a:t>
            </a: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     </a:t>
            </a:r>
            <a:r>
              <a:rPr lang="it-IT" sz="2100" dirty="0">
                <a:latin typeface="Tw Cen MT" panose="020B0602020104020603" pitchFamily="34" charset="0"/>
              </a:rPr>
              <a:t>le attività di laboratorio sono legate alla programmazione utilizzando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i più moderni ambienti di sviluppo DEV-C/C++, </a:t>
            </a:r>
            <a:r>
              <a:rPr lang="it-IT" sz="2100" dirty="0" err="1">
                <a:latin typeface="Tw Cen MT" panose="020B0602020104020603" pitchFamily="34" charset="0"/>
              </a:rPr>
              <a:t>VisualStudio</a:t>
            </a:r>
            <a:r>
              <a:rPr lang="it-IT" sz="2100" dirty="0">
                <a:latin typeface="Tw Cen MT" panose="020B0602020104020603" pitchFamily="34" charset="0"/>
              </a:rPr>
              <a:t>, Eclipse</a:t>
            </a:r>
            <a:endParaRPr lang="it-IT" sz="2100" b="1" dirty="0">
              <a:latin typeface="Tw Cen MT" panose="020B0602020104020603" pitchFamily="34" charset="0"/>
              <a:sym typeface="Wingdings" panose="05000000000000000000" pitchFamily="2" charset="2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33D520A-0375-43E1-BE9E-013F0549C2AA}"/>
              </a:ext>
            </a:extLst>
          </p:cNvPr>
          <p:cNvSpPr/>
          <p:nvPr/>
        </p:nvSpPr>
        <p:spPr>
          <a:xfrm>
            <a:off x="1306907" y="226403"/>
            <a:ext cx="5627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</a:t>
            </a:r>
          </a:p>
          <a:p>
            <a:r>
              <a:rPr lang="it-IT" b="1" dirty="0">
                <a:latin typeface="Tw Cen MT" panose="020B0602020104020603" pitchFamily="34" charset="0"/>
              </a:rPr>
              <a:t>ARTICOLAZIONE INFORMATICA: MATERIE D’INDIRIZZO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C35B4D-FD5F-4154-8DE2-71B41AA55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8" y="3911685"/>
            <a:ext cx="3297860" cy="17863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877394F-145B-40DD-8290-51C4F3AA1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27" y="3911685"/>
            <a:ext cx="3055696" cy="20545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B32CFF9-17A5-49A9-8519-D22065D2B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28" y="4734652"/>
            <a:ext cx="3413028" cy="1918892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E019AFA0-F653-4916-A0AC-FF70F554F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7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933B5EDA-E833-4FD4-B989-035C0C185383}"/>
              </a:ext>
            </a:extLst>
          </p:cNvPr>
          <p:cNvSpPr txBox="1"/>
          <p:nvPr/>
        </p:nvSpPr>
        <p:spPr>
          <a:xfrm>
            <a:off x="1302190" y="860192"/>
            <a:ext cx="85697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SISTEMI E RETI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3° anno: Architetture Sistemi informatici, cenni ad assembly,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modello ISO-OSI: livelli 1-2 (CISCO CCNA1 Cap.1-5);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laboratorio: assemblare, microcontrollore Arduino, </a:t>
            </a:r>
            <a:r>
              <a:rPr lang="it-IT" sz="2100" dirty="0" err="1">
                <a:latin typeface="Tw Cen MT" panose="020B0602020104020603" pitchFamily="34" charset="0"/>
              </a:rPr>
              <a:t>crimpaggio</a:t>
            </a:r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4° anno: Modello ISO-OSI livello 3-4 rete e trasporto, il modello TCP-IP,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</a:t>
            </a:r>
            <a:r>
              <a:rPr lang="it-IT" sz="2100" dirty="0" err="1">
                <a:latin typeface="Tw Cen MT" panose="020B0602020104020603" pitchFamily="34" charset="0"/>
              </a:rPr>
              <a:t>subnetting</a:t>
            </a:r>
            <a:r>
              <a:rPr lang="it-IT" sz="2100" dirty="0">
                <a:latin typeface="Tw Cen MT" panose="020B0602020104020603" pitchFamily="34" charset="0"/>
              </a:rPr>
              <a:t> e </a:t>
            </a:r>
            <a:r>
              <a:rPr lang="it-IT" sz="2100" dirty="0" err="1">
                <a:latin typeface="Tw Cen MT" panose="020B0602020104020603" pitchFamily="34" charset="0"/>
              </a:rPr>
              <a:t>routing</a:t>
            </a:r>
            <a:r>
              <a:rPr lang="it-IT" sz="2100" dirty="0">
                <a:latin typeface="Tw Cen MT" panose="020B0602020104020603" pitchFamily="34" charset="0"/>
              </a:rPr>
              <a:t> (CISCO CCNA1 Cap. 6-11);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laboratorio: CISCO Packet Tracker per simulare reti di computer   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5° anno: Modello ISO-OSI livello 5-7, Crittografia e sicurezza </a:t>
            </a:r>
            <a:r>
              <a:rPr lang="it-IT" sz="2100" dirty="0" err="1">
                <a:latin typeface="Tw Cen MT" panose="020B0602020104020603" pitchFamily="34" charset="0"/>
              </a:rPr>
              <a:t>inf</a:t>
            </a:r>
            <a:r>
              <a:rPr lang="it-IT" sz="2100" dirty="0">
                <a:latin typeface="Tw Cen MT" panose="020B0602020104020603" pitchFamily="34" charset="0"/>
              </a:rPr>
              <a:t>.,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le reti wireless, Protocolli di livello 7 (FTP, HTTP, DHCP, SMTP,…)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             laboratorio: CISCO Packet Tracker e </a:t>
            </a:r>
            <a:r>
              <a:rPr lang="it-IT" sz="2100" dirty="0" err="1">
                <a:latin typeface="Tw Cen MT" panose="020B0602020104020603" pitchFamily="34" charset="0"/>
              </a:rPr>
              <a:t>Wireshark</a:t>
            </a:r>
            <a:r>
              <a:rPr lang="it-IT" sz="2100" dirty="0">
                <a:latin typeface="Tw Cen MT" panose="020B0602020104020603" pitchFamily="34" charset="0"/>
              </a:rPr>
              <a:t> per lo </a:t>
            </a:r>
            <a:r>
              <a:rPr lang="it-IT" dirty="0">
                <a:latin typeface="Tw Cen MT" panose="020B0602020104020603" pitchFamily="34" charset="0"/>
              </a:rPr>
              <a:t>SNIFFING</a:t>
            </a:r>
            <a:endParaRPr lang="it-IT" sz="2100" dirty="0">
              <a:latin typeface="Tw Cen MT" panose="020B0602020104020603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33D520A-0375-43E1-BE9E-013F0549C2AA}"/>
              </a:ext>
            </a:extLst>
          </p:cNvPr>
          <p:cNvSpPr/>
          <p:nvPr/>
        </p:nvSpPr>
        <p:spPr>
          <a:xfrm>
            <a:off x="1306907" y="226403"/>
            <a:ext cx="5627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</a:t>
            </a:r>
          </a:p>
          <a:p>
            <a:r>
              <a:rPr lang="it-IT" b="1" dirty="0">
                <a:latin typeface="Tw Cen MT" panose="020B0602020104020603" pitchFamily="34" charset="0"/>
              </a:rPr>
              <a:t>ARTICOLAZIONE INFORMATICA: MATERIE D’INDIRIZZO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C874E6-6A99-4810-9601-9E92C5790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96" y="4076601"/>
            <a:ext cx="2053434" cy="2360918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31FD162B-38C2-4B61-BEBB-66B525DEB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85" y="4407253"/>
            <a:ext cx="4313241" cy="2426197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574281AE-D556-4C44-B40A-3C969484C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22" y="4245634"/>
            <a:ext cx="4254805" cy="24008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FC7C81-0533-42EF-A53E-5300296E39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r="6414" b="24245"/>
          <a:stretch/>
        </p:blipFill>
        <p:spPr>
          <a:xfrm>
            <a:off x="8868290" y="4006"/>
            <a:ext cx="1750726" cy="1272774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856C5A8A-821E-452A-8177-6722B4192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7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933B5EDA-E833-4FD4-B989-035C0C185383}"/>
              </a:ext>
            </a:extLst>
          </p:cNvPr>
          <p:cNvSpPr txBox="1"/>
          <p:nvPr/>
        </p:nvSpPr>
        <p:spPr>
          <a:xfrm>
            <a:off x="1302190" y="860192"/>
            <a:ext cx="85697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TECNOLOGIE E PROGETTAZIONE DI SISTEMI INFORMATICI </a:t>
            </a:r>
            <a:b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</a:b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E DI TELECOMUNICAZIONI TPSIT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3° anno: Rappresentazione delle informazioni in un computer,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Il Sistema Operativo con descrizione dettagliata della gestione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dei processi, della memoria e del File System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laboratorio: programmazione BAT in Windows e </a:t>
            </a:r>
            <a:r>
              <a:rPr lang="it-IT" sz="2100" dirty="0" err="1">
                <a:latin typeface="Tw Cen MT" panose="020B0602020104020603" pitchFamily="34" charset="0"/>
              </a:rPr>
              <a:t>Bash</a:t>
            </a:r>
            <a:r>
              <a:rPr lang="it-IT" sz="2100" dirty="0">
                <a:latin typeface="Tw Cen MT" panose="020B0602020104020603" pitchFamily="34" charset="0"/>
              </a:rPr>
              <a:t> in Linux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4° anno: Programmazione concorrente multitasking e multithreading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Documentazione del progetto software (UML)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laboratorio: programmazione concorrente in JAVA 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5° anno: Programmazione di applicazioni in rete, tecnologie mobili e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comunicazioni wireless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             laboratorio: programmazione di applicazioni desktop e mobili</a:t>
            </a:r>
            <a:endParaRPr lang="it-IT" sz="2100" b="1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it-IT" sz="800" dirty="0">
                <a:latin typeface="Tw Cen MT" panose="020B0602020104020603" pitchFamily="34" charset="0"/>
              </a:rPr>
              <a:t>          </a:t>
            </a:r>
            <a:endParaRPr lang="it-IT" sz="2100" dirty="0">
              <a:latin typeface="Tw Cen MT" panose="020B0602020104020603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33D520A-0375-43E1-BE9E-013F0549C2AA}"/>
              </a:ext>
            </a:extLst>
          </p:cNvPr>
          <p:cNvSpPr/>
          <p:nvPr/>
        </p:nvSpPr>
        <p:spPr>
          <a:xfrm>
            <a:off x="1306907" y="226403"/>
            <a:ext cx="5627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</a:t>
            </a:r>
          </a:p>
          <a:p>
            <a:r>
              <a:rPr lang="it-IT" b="1" dirty="0">
                <a:latin typeface="Tw Cen MT" panose="020B0602020104020603" pitchFamily="34" charset="0"/>
              </a:rPr>
              <a:t>ARTICOLAZIONE INFORMATICA: MATERIE D’INDIRIZZO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7A4FE7-2D6F-45A4-823B-B1F9E8190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43" y="4821036"/>
            <a:ext cx="3623030" cy="203696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A722AF-B7F9-4E43-A828-F02112CF73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08"/>
          <a:stretch/>
        </p:blipFill>
        <p:spPr>
          <a:xfrm>
            <a:off x="1054210" y="4816344"/>
            <a:ext cx="4677519" cy="20422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7C89AF-4DCD-4B03-BED9-0D74540EBD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24" y="4816465"/>
            <a:ext cx="3623031" cy="20369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5BD5F3E-630B-4811-941D-40FE273886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85" y="4808463"/>
            <a:ext cx="3687976" cy="20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7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933B5EDA-E833-4FD4-B989-035C0C185383}"/>
              </a:ext>
            </a:extLst>
          </p:cNvPr>
          <p:cNvSpPr txBox="1"/>
          <p:nvPr/>
        </p:nvSpPr>
        <p:spPr>
          <a:xfrm>
            <a:off x="1302190" y="860192"/>
            <a:ext cx="856973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TELECOMUNICAZIONI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3° anno: introduzione all’elettricità e l’elettronica analogica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4° anno: evoluzione da l’elettronica analogica a quella digitale 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     le attività di laboratorio sfruttano apposito SW di simulazione ed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apposite esperienze pratiche per rafforzare i concetti teorici</a:t>
            </a:r>
            <a:endParaRPr lang="it-IT" sz="800" dirty="0">
              <a:latin typeface="Tw Cen MT" panose="020B0602020104020603" pitchFamily="34" charset="0"/>
            </a:endParaRPr>
          </a:p>
          <a:p>
            <a:r>
              <a:rPr lang="it-IT" sz="800" dirty="0">
                <a:latin typeface="Tw Cen MT" panose="020B0602020104020603" pitchFamily="34" charset="0"/>
              </a:rPr>
              <a:t>          </a:t>
            </a:r>
            <a:endParaRPr lang="it-IT" sz="2100" dirty="0">
              <a:latin typeface="Tw Cen MT" panose="020B0602020104020603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33D520A-0375-43E1-BE9E-013F0549C2AA}"/>
              </a:ext>
            </a:extLst>
          </p:cNvPr>
          <p:cNvSpPr/>
          <p:nvPr/>
        </p:nvSpPr>
        <p:spPr>
          <a:xfrm>
            <a:off x="1306907" y="226403"/>
            <a:ext cx="5627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2° BIENNIO E 5° ANNO</a:t>
            </a:r>
          </a:p>
          <a:p>
            <a:r>
              <a:rPr lang="it-IT" b="1" dirty="0">
                <a:latin typeface="Tw Cen MT" panose="020B0602020104020603" pitchFamily="34" charset="0"/>
              </a:rPr>
              <a:t>ARTICOLAZIONE INFORMATICA: MATERIE D’INDIRIZZO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75C48B5C-12C6-45F9-AC4B-F7FC26D13E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2" b="27609"/>
          <a:stretch/>
        </p:blipFill>
        <p:spPr>
          <a:xfrm>
            <a:off x="3009546" y="3911883"/>
            <a:ext cx="6507438" cy="2944456"/>
          </a:xfrm>
          <a:prstGeom prst="rect">
            <a:avLst/>
          </a:prstGeom>
        </p:spPr>
      </p:pic>
      <p:pic>
        <p:nvPicPr>
          <p:cNvPr id="40" name="Picture 2" descr="http://www.itcserasmo.it/images/GALLERY/elettronica.jpg">
            <a:extLst>
              <a:ext uri="{FF2B5EF4-FFF2-40B4-BE49-F238E27FC236}">
                <a16:creationId xmlns:a16="http://schemas.microsoft.com/office/drawing/2014/main" id="{D527CB94-6CEC-449F-B126-823FBB7BB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r="3542"/>
          <a:stretch/>
        </p:blipFill>
        <p:spPr bwMode="auto">
          <a:xfrm>
            <a:off x="1726437" y="2691463"/>
            <a:ext cx="3461611" cy="24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E50724A-0EDD-4631-B6CA-CC7C971A74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4F5F6"/>
              </a:clrFrom>
              <a:clrTo>
                <a:srgbClr val="F4F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2576" y="2669386"/>
            <a:ext cx="3330442" cy="16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85557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grpSp>
        <p:nvGrpSpPr>
          <p:cNvPr id="44" name="Group 112">
            <a:extLst>
              <a:ext uri="{FF2B5EF4-FFF2-40B4-BE49-F238E27FC236}">
                <a16:creationId xmlns:a16="http://schemas.microsoft.com/office/drawing/2014/main" id="{68C89884-4AFD-4EC4-8CAC-EA23922D5D03}"/>
              </a:ext>
            </a:extLst>
          </p:cNvPr>
          <p:cNvGrpSpPr/>
          <p:nvPr/>
        </p:nvGrpSpPr>
        <p:grpSpPr>
          <a:xfrm>
            <a:off x="1390386" y="3468118"/>
            <a:ext cx="4705613" cy="3062511"/>
            <a:chOff x="764723" y="2069880"/>
            <a:chExt cx="4705613" cy="3062511"/>
          </a:xfrm>
        </p:grpSpPr>
        <p:sp>
          <p:nvSpPr>
            <p:cNvPr id="45" name="Oval 113">
              <a:extLst>
                <a:ext uri="{FF2B5EF4-FFF2-40B4-BE49-F238E27FC236}">
                  <a16:creationId xmlns:a16="http://schemas.microsoft.com/office/drawing/2014/main" id="{74F6E09D-09A0-45B2-95F3-FBB7BE618EB7}"/>
                </a:ext>
              </a:extLst>
            </p:cNvPr>
            <p:cNvSpPr/>
            <p:nvPr/>
          </p:nvSpPr>
          <p:spPr>
            <a:xfrm>
              <a:off x="764723" y="2069880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114">
              <a:extLst>
                <a:ext uri="{FF2B5EF4-FFF2-40B4-BE49-F238E27FC236}">
                  <a16:creationId xmlns:a16="http://schemas.microsoft.com/office/drawing/2014/main" id="{403EF45B-5AC3-4A95-B481-2D78BE05A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554" y="2201711"/>
              <a:ext cx="398394" cy="398394"/>
            </a:xfrm>
            <a:prstGeom prst="rect">
              <a:avLst/>
            </a:prstGeom>
          </p:spPr>
        </p:pic>
        <p:sp>
          <p:nvSpPr>
            <p:cNvPr id="47" name="TextBox 115">
              <a:extLst>
                <a:ext uri="{FF2B5EF4-FFF2-40B4-BE49-F238E27FC236}">
                  <a16:creationId xmlns:a16="http://schemas.microsoft.com/office/drawing/2014/main" id="{E7EB1D2A-4939-45AD-9E58-482B68EC4B26}"/>
                </a:ext>
              </a:extLst>
            </p:cNvPr>
            <p:cNvSpPr txBox="1"/>
            <p:nvPr/>
          </p:nvSpPr>
          <p:spPr>
            <a:xfrm>
              <a:off x="1435199" y="2142394"/>
              <a:ext cx="4035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Di </a:t>
              </a:r>
              <a:r>
                <a:rPr lang="en-US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Indirizzo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48" name="TextBox 116">
              <a:extLst>
                <a:ext uri="{FF2B5EF4-FFF2-40B4-BE49-F238E27FC236}">
                  <a16:creationId xmlns:a16="http://schemas.microsoft.com/office/drawing/2014/main" id="{FC6FF69F-260E-4EC3-B46E-AFFB89820366}"/>
                </a:ext>
              </a:extLst>
            </p:cNvPr>
            <p:cNvSpPr txBox="1"/>
            <p:nvPr/>
          </p:nvSpPr>
          <p:spPr>
            <a:xfrm>
              <a:off x="1435199" y="2547068"/>
              <a:ext cx="335032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Robotica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sym typeface="Wingdings" panose="05000000000000000000" pitchFamily="2" charset="2"/>
              </a:endParaRPr>
            </a:p>
            <a:p>
              <a:pPr marL="628650" lvl="1" indent="-1714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LEGO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Mindstorm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 </a:t>
              </a: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Stampa 3D</a:t>
              </a: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Empathic Social Robot</a:t>
              </a:r>
            </a:p>
            <a:p>
              <a:pPr marL="171450" indent="-171450">
                <a:buFont typeface="Wingdings" panose="05000000000000000000" pitchFamily="2" charset="2"/>
                <a:buChar char="à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sym typeface="Wingdings" panose="05000000000000000000" pitchFamily="2" charset="2"/>
              </a:endParaRPr>
            </a:p>
            <a:p>
              <a:pPr marL="171450" indent="-171450">
                <a:buFont typeface="Wingdings" panose="05000000000000000000" pitchFamily="2" charset="2"/>
                <a:buChar char="à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sym typeface="Wingdings" panose="05000000000000000000" pitchFamily="2" charset="2"/>
              </a:endParaRP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Cisco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Accademy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sym typeface="Wingdings" panose="05000000000000000000" pitchFamily="2" charset="2"/>
              </a:endParaRP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Altri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proposti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ogni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 anno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ABC92099-9698-432E-B89B-A5D9D9A3CAC2}"/>
              </a:ext>
            </a:extLst>
          </p:cNvPr>
          <p:cNvGrpSpPr/>
          <p:nvPr/>
        </p:nvGrpSpPr>
        <p:grpSpPr>
          <a:xfrm>
            <a:off x="1390386" y="360745"/>
            <a:ext cx="4005171" cy="1978900"/>
            <a:chOff x="764723" y="4589346"/>
            <a:chExt cx="4005171" cy="1978900"/>
          </a:xfrm>
        </p:grpSpPr>
        <p:sp>
          <p:nvSpPr>
            <p:cNvPr id="65" name="Oval 123">
              <a:extLst>
                <a:ext uri="{FF2B5EF4-FFF2-40B4-BE49-F238E27FC236}">
                  <a16:creationId xmlns:a16="http://schemas.microsoft.com/office/drawing/2014/main" id="{C4023E70-1B63-4D77-94FD-EDC0C244A4DB}"/>
                </a:ext>
              </a:extLst>
            </p:cNvPr>
            <p:cNvSpPr/>
            <p:nvPr/>
          </p:nvSpPr>
          <p:spPr>
            <a:xfrm>
              <a:off x="764723" y="4589346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124">
              <a:extLst>
                <a:ext uri="{FF2B5EF4-FFF2-40B4-BE49-F238E27FC236}">
                  <a16:creationId xmlns:a16="http://schemas.microsoft.com/office/drawing/2014/main" id="{E8FA971E-F7EC-462E-B483-AC67C2872257}"/>
                </a:ext>
              </a:extLst>
            </p:cNvPr>
            <p:cNvSpPr txBox="1"/>
            <p:nvPr/>
          </p:nvSpPr>
          <p:spPr>
            <a:xfrm>
              <a:off x="1435199" y="4698436"/>
              <a:ext cx="3334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D’Istituto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68" name="TextBox 125">
              <a:extLst>
                <a:ext uri="{FF2B5EF4-FFF2-40B4-BE49-F238E27FC236}">
                  <a16:creationId xmlns:a16="http://schemas.microsoft.com/office/drawing/2014/main" id="{5FB6F99B-F8A3-4194-8CC5-46CCCA06B2BE}"/>
                </a:ext>
              </a:extLst>
            </p:cNvPr>
            <p:cNvSpPr txBox="1"/>
            <p:nvPr/>
          </p:nvSpPr>
          <p:spPr>
            <a:xfrm>
              <a:off x="1435200" y="5090918"/>
              <a:ext cx="252674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Stages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linguistici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sym typeface="Wingdings" panose="05000000000000000000" pitchFamily="2" charset="2"/>
              </a:endParaRP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Certificazioni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 Trinity</a:t>
              </a: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Teatro</a:t>
              </a: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Sport</a:t>
              </a: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Ecc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sym typeface="Wingdings" panose="05000000000000000000" pitchFamily="2" charset="2"/>
                </a:rPr>
                <a:t>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126">
              <a:extLst>
                <a:ext uri="{FF2B5EF4-FFF2-40B4-BE49-F238E27FC236}">
                  <a16:creationId xmlns:a16="http://schemas.microsoft.com/office/drawing/2014/main" id="{96D91C55-2D44-4507-ADD8-1668B8E8C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553" y="4733243"/>
              <a:ext cx="398396" cy="398396"/>
            </a:xfrm>
            <a:prstGeom prst="rect">
              <a:avLst/>
            </a:prstGeom>
          </p:spPr>
        </p:pic>
      </p:grpSp>
      <p:pic>
        <p:nvPicPr>
          <p:cNvPr id="80" name="Picture 2" descr="LABORATORIO DI ROBOTICA E TELECOMUNICAZIONI">
            <a:extLst>
              <a:ext uri="{FF2B5EF4-FFF2-40B4-BE49-F238E27FC236}">
                <a16:creationId xmlns:a16="http://schemas.microsoft.com/office/drawing/2014/main" id="{B854BB0F-521D-488F-A7DE-B09BAE9F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95" y="3724766"/>
            <a:ext cx="4139994" cy="27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LABORATPRIO INGLESE ASCOLTO">
            <a:extLst>
              <a:ext uri="{FF2B5EF4-FFF2-40B4-BE49-F238E27FC236}">
                <a16:creationId xmlns:a16="http://schemas.microsoft.com/office/drawing/2014/main" id="{122055C5-D06D-4F8A-8507-BC98F349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37" y="577775"/>
            <a:ext cx="4139994" cy="27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ttangolo con angoli ritagliati in alto 81">
            <a:extLst>
              <a:ext uri="{FF2B5EF4-FFF2-40B4-BE49-F238E27FC236}">
                <a16:creationId xmlns:a16="http://schemas.microsoft.com/office/drawing/2014/main" id="{AAC15166-06F2-4119-A865-C0A204BC7B07}"/>
              </a:ext>
            </a:extLst>
          </p:cNvPr>
          <p:cNvSpPr/>
          <p:nvPr/>
        </p:nvSpPr>
        <p:spPr>
          <a:xfrm rot="5400000">
            <a:off x="5107277" y="117463"/>
            <a:ext cx="614266" cy="1532941"/>
          </a:xfrm>
          <a:prstGeom prst="snip2Same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D1900A78-F12E-43E7-8968-75939AC2E4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t="16237" r="21043" b="13574"/>
          <a:stretch/>
        </p:blipFill>
        <p:spPr>
          <a:xfrm>
            <a:off x="4689946" y="601801"/>
            <a:ext cx="1417628" cy="600838"/>
          </a:xfrm>
          <a:prstGeom prst="rect">
            <a:avLst/>
          </a:prstGeom>
        </p:spPr>
      </p:pic>
      <p:sp>
        <p:nvSpPr>
          <p:cNvPr id="84" name="Rettangolo con angoli ritagliati in alto 83">
            <a:extLst>
              <a:ext uri="{FF2B5EF4-FFF2-40B4-BE49-F238E27FC236}">
                <a16:creationId xmlns:a16="http://schemas.microsoft.com/office/drawing/2014/main" id="{72E082E8-90C7-4B2C-ABA8-B9B3370D051C}"/>
              </a:ext>
            </a:extLst>
          </p:cNvPr>
          <p:cNvSpPr/>
          <p:nvPr/>
        </p:nvSpPr>
        <p:spPr>
          <a:xfrm rot="16200000">
            <a:off x="7827207" y="3367101"/>
            <a:ext cx="614266" cy="1323673"/>
          </a:xfrm>
          <a:prstGeom prst="snip2Same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4B9DB324-ECE9-4001-AED2-D967ACCEC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2392" r="17019" b="3404"/>
          <a:stretch/>
        </p:blipFill>
        <p:spPr>
          <a:xfrm>
            <a:off x="7625751" y="3727556"/>
            <a:ext cx="1061131" cy="608516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34A52584-DA47-42E9-92E7-5CD8ACBB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02" y="5432109"/>
            <a:ext cx="1528390" cy="7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63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898C451E-B8D4-46F0-84A1-D012709E9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679" y="1003274"/>
            <a:ext cx="7402924" cy="48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2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66ACF4C-6F8C-46FC-8362-2E05C90EEAFA}"/>
              </a:ext>
            </a:extLst>
          </p:cNvPr>
          <p:cNvGrpSpPr/>
          <p:nvPr/>
        </p:nvGrpSpPr>
        <p:grpSpPr>
          <a:xfrm>
            <a:off x="-311896" y="-148656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F373113-18F1-4443-9A8E-5EF06C1D2FEA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F99D053-FB83-41F1-B2CB-C10918BC99BC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F4373C1-3934-47C3-8F36-E2FB2615CA87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2BA05794-2654-410D-8350-14B721969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5"/>
          <a:stretch/>
        </p:blipFill>
        <p:spPr>
          <a:xfrm>
            <a:off x="2646317" y="8158"/>
            <a:ext cx="9549287" cy="505836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150C247F-7990-4945-869D-5E2A900F477F}"/>
              </a:ext>
            </a:extLst>
          </p:cNvPr>
          <p:cNvGrpSpPr/>
          <p:nvPr/>
        </p:nvGrpSpPr>
        <p:grpSpPr>
          <a:xfrm>
            <a:off x="-8798784" y="0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D2C93AC-EBE3-4E67-A867-76D5D6BEDB1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5DBD2B9-E73C-4AE9-91C9-698379867E98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6BDC4B-8313-4203-9F42-C28AC214EB64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4037FC5-8E34-4772-9A87-813F2AD5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916508-F80D-434E-B066-812949E5DB94}"/>
              </a:ext>
            </a:extLst>
          </p:cNvPr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9E3B68-B936-49FB-94D8-7AC0076CF48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3F9516-66C4-44E6-9877-6C0374B5112C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2DF4D80-460D-4455-B80A-3BC0C6A12DA2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B39DAF-3109-4CEA-BD1D-C123179F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2B7020D-701A-4EE7-BDA2-CD171993C203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B77930A-0489-40A5-B3D7-053D64BD29C4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D749F6-F5EB-48BD-A697-16D473CCCFE8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070AD46-78F1-4169-9AE3-EDECC43BD39B}"/>
                </a:ext>
              </a:extLst>
            </p:cNvPr>
            <p:cNvSpPr txBox="1"/>
            <p:nvPr/>
          </p:nvSpPr>
          <p:spPr>
            <a:xfrm rot="16200000">
              <a:off x="8746452" y="3281940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2B026A5-B1AC-46D4-AE84-DF77E5A2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0422D8F-B19E-425C-93A8-F750F60A06A7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278AF09-2D0C-4E81-816C-BC1D04E40DC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C2E1C67-7A8F-4EB5-AB00-3C754858084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7795C74-0308-4781-BEE6-B62AE6D17152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5C46027-B464-4ADA-A3B8-14FF4471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1D48DDF-B760-4AB3-A520-29238CC2C408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A696B4D-5BCF-47C3-8B8C-BE87154A63B4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AAA7B45-7DAF-4C4D-A930-ABA45AC955DD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01F5CFD-7EE1-475C-A36F-330184D5C6EC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44799B2-E7B9-4C01-A37D-BB60C6C75D12}"/>
              </a:ext>
            </a:extLst>
          </p:cNvPr>
          <p:cNvSpPr txBox="1"/>
          <p:nvPr/>
        </p:nvSpPr>
        <p:spPr>
          <a:xfrm>
            <a:off x="2804657" y="4401019"/>
            <a:ext cx="7357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br>
              <a:rPr lang="it-IT" sz="1600" dirty="0"/>
            </a:br>
            <a:r>
              <a:rPr lang="it-IT" sz="1600" dirty="0"/>
              <a:t>La sede dell’istituto è situata nei pressi della stazione "Bollate Centro" </a:t>
            </a:r>
            <a:br>
              <a:rPr lang="it-IT" sz="1600" dirty="0"/>
            </a:br>
            <a:r>
              <a:rPr lang="it-IT" sz="1600" dirty="0"/>
              <a:t>delle </a:t>
            </a:r>
            <a:r>
              <a:rPr lang="it-IT" sz="1600" dirty="0">
                <a:hlinkClick r:id="rId4"/>
              </a:rPr>
              <a:t>Ferrovie Nord (linea Milano-Saronno)</a:t>
            </a:r>
            <a:r>
              <a:rPr lang="it-IT" sz="1600" dirty="0"/>
              <a:t>.</a:t>
            </a:r>
            <a:br>
              <a:rPr lang="it-IT" sz="1600" dirty="0"/>
            </a:br>
            <a:br>
              <a:rPr lang="it-IT" sz="1600" dirty="0"/>
            </a:br>
            <a:r>
              <a:rPr lang="it-IT" sz="1600" dirty="0"/>
              <a:t>Nei pressi della scuola è situato il capolinea della rete di autobus </a:t>
            </a:r>
            <a:r>
              <a:rPr lang="it-IT" sz="1600" dirty="0">
                <a:hlinkClick r:id="rId5"/>
              </a:rPr>
              <a:t>AIR PULLMAN S.p.A.</a:t>
            </a:r>
            <a:r>
              <a:rPr lang="it-IT" sz="1600" dirty="0"/>
              <a:t>, che garantisce il servizio di trasporto convenzionato all’inizio e al termine delle lezioni.</a:t>
            </a:r>
            <a:endParaRPr lang="it-IT" sz="1600" b="1" dirty="0"/>
          </a:p>
        </p:txBody>
      </p:sp>
      <p:sp>
        <p:nvSpPr>
          <p:cNvPr id="37" name="Freeform: Shape 51">
            <a:extLst>
              <a:ext uri="{FF2B5EF4-FFF2-40B4-BE49-F238E27FC236}">
                <a16:creationId xmlns:a16="http://schemas.microsoft.com/office/drawing/2014/main" id="{B3D24CE0-0F50-4C3C-A57A-066B2B13EA27}"/>
              </a:ext>
            </a:extLst>
          </p:cNvPr>
          <p:cNvSpPr/>
          <p:nvPr/>
        </p:nvSpPr>
        <p:spPr>
          <a:xfrm>
            <a:off x="11026710" y="2331219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A3A040CA-9404-4C25-9944-2F94AF26A076}"/>
              </a:ext>
            </a:extLst>
          </p:cNvPr>
          <p:cNvSpPr txBox="1"/>
          <p:nvPr/>
        </p:nvSpPr>
        <p:spPr>
          <a:xfrm rot="16200000">
            <a:off x="10875902" y="328084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0EEF0"/>
                </a:solidFill>
                <a:latin typeface="Tw Cen MT" panose="020B0602020104020603" pitchFamily="34" charset="0"/>
              </a:rPr>
              <a:t>dove </a:t>
            </a:r>
            <a:r>
              <a:rPr lang="en-US" sz="2400" b="1" dirty="0" err="1">
                <a:solidFill>
                  <a:srgbClr val="F0EEF0"/>
                </a:solidFill>
                <a:latin typeface="Tw Cen MT" panose="020B0602020104020603" pitchFamily="34" charset="0"/>
              </a:rPr>
              <a:t>siamo</a:t>
            </a:r>
            <a:endParaRPr lang="en-US" sz="24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pic>
        <p:nvPicPr>
          <p:cNvPr id="2050" name="Picture 2" descr="data:image/png;base64,iVBORw0KGgoAAAANSUhEUgAAAOEAAADhCAMAAAAJbSJIAAAAgVBMVEUAAAD////09PT7+/v39/fw8PDj4+Pa2tre3t7CwsKHh4dYWFilpaWXl5cqKiq4uLiAgIDR0dEyMjLq6uqPj49wcHDNzc1TU1NHR0ezs7MICAh9fX3JyclkZGRdXV03NzccHBwWFhYhISFsbGyfn59LS0s/Pz+pqakQEBAtLS01NTWH4HgVAAAJxklEQVR4nO2dh3rqOgyAWwKBQNkzzLAp7/+Al9VToKkkWyPhfv0fILaSWJJlSX57M+CwXDU6o/l6Ur3Rn9VGncZqObYYXZdxY1TrV/fT7nsKYfRRXdd2q6wn6U9n3qo3K2my3RGU4/qk1sh6rh6MWvsoRKT7RyX6mOyynrETu15ULlDFu1JqN6udrOdNpT8NHcW7UgijddZzJ5BsukUf8a4Uu/WsBYAZb6f+0n3RHOXWiHz223z5zkTrXOrWzkTg+/2TcZI7KzluRXLynWn2sxbpkVmToV7SKcW1rKX65nOf6pVxCTdJ1pLdWJN9F0eCyjBr2c4cmkryXfjIWry3w9zLfaETDrO1jouNrnwnivXPDAWcD9QFPBFtMxNwoqVinihn5ZBvSjYCvr9n5I9HgZWAJ7uRhU4V8rKpRNbyHY2W4DcDW5U6LFsLeBJxZChgLQMBTUXM4gueaVvF43ZYDFSNspEHZ65kvhmYCOhrJrqDeNO7sInbvs6ChdFwdkWDYiGapCiJbSsqFJ29hqa2fIe924RK4bR1/P1xx9Y0dPucxbruWhz3XLaDxXLUT7BHJv2o7BLkKU1UJVw7BGRKUY+o3Ue9yOFDhpqhjRHdEJb2fYeQ56r/Qf852nrx4oQektnUlm7PXtboKzzWEe/EhDqFaHtwf/phSA4qz+Vlu3Akjl/xnsCM6i15vEAKtOFLH5zh9zSVMxUT6p46aew2M6YyJymzoCoj0+PQFGUXxGw91yAdgYTy8bclRQ2IRIyWPYrRjcWXYo/wZisyJ2JjykGIuGszIuwoymLOxoig1CLhzA1C9L4tGCpKCPqmJTfciRr+3whvTvF/piwZ01h+4F9QcLgLuIg9wdG2qB1uJ4LDXeigIpYEsxlQp7isEOjbomtR7iM2sFhDOBMb644ZtvgLYkNhirQgq9b+UcXcKDHfDRlH77AdWx1doXF6yDiKET5E2xSFHBvETQwVjxOOiBKXsVFrxCNVWoRXWvDYXZHdPrKpUI5CI+mAe4EhFrDODpRTl4ewPm0LDF+Hf1JJ1yl9fHB4CUMF/6Shevb5Ft5J8X/TGjyAQRZoFZxAm63Je6DHNl1IyACzA41iwH3Hhxh8vKql+KIOvmTuWRQcvRiYHKzvwE0GN5rRhzRpsJERAQP8jwrM6BDok1ql8A5Bv5G3EFfg6zPLxAJ/0w1rIYJhvZJZwcAE0jXlhPPoOfTyKkLzJwC6bixVA54YqqdFfAP63xxtMIbiF4FKcCadNSQhJ5aRQO+uKDZ/ApCEHIW3gv5/8RgwBKjxGM/taP0czoDhPsZzh9BzDZzub2bQTBzTPu7pK705d8AsCcZ5MLS/DuWmT6ABOW4MzwPKENJL20kjgUINjLN1aOtkqmjeDpCqYbgeUJjNuFIHCpwyDmeBp3KWtw+Q0mMcX0ASmhoL2FwwTtkgCY2bWEC7HB0JS8ZNAaDY95+EAH8SGvInoSd/EhpiL+H/3x7myadheG2Q550jv5SR1w6F2gxjiWegvQXjHBhKurTdH46hcANjKtCLM97jQ+EGRlJNDXiscZwGUgkMwwXGS+WmT2ChNBMw5m1qECFzyIl5g+cWurWcT0CKhnMGBmowm8rxG9C5BSshBLKzcjnIBIB58HyPGnC8HBh2jIOUesDaAyyg6ntDiwhFvCPGwQwSaja0iFCmAtO5gryanORiMB3kGXTmY5aqABktbpp5B1oBGpUyaYyg1xxza4Og7UVg1GRsr7gMT0sAqgeYmnhuYI1Xl71PPUKPz0F+acSPiIGdIqRLVdPYgR1xBBJAwd/Uwv0GE0AlquYSMJVdsc/IDTjNe8pyaG7ADU20wzVj8BPKZCnDzRRKEi8RYAcuEqFuPHDtmrJjAxe0COXWwfWHgVazmAvQtun9vShlrcBR3ruKyiaBK5A5EZoHsPo8taU4RmrzxMpzwRTFcws1qYGegatlWIHSR8ZIZXxXaaPYR2pkBWNhWAssndKSOVaPL6jjdthYGq4NXO50oizYhAeMm15FlBvsxgptQSnqE8/RxkbS3bfGaNemULRwjtDyMhK9NwXMmL0iXIHcx7tTRYLvdIcLGAoHpJeElokDMY06JLSBZTW+SwOzTWfKQmf7M0KXKIWGMZT2wV0RT7hF6demsKXpU3ruFQXOMmJKzz1+iC0FWnfWCjOTaEXrcqtSvor4318EdYZ/08B64dwo6eQrUftct/H2yOmsyBe3KR3sjYjDn1aj1yqZkVbgGd6hKAC9jXB37+z3z2N6N3uJrjSpDB06qIdNp+84azp06y+qXax3wJsL3lFqk53/lluffcWeODW3G+SCICb4qrumY3f9UDO1ldZL+IHmerf6JVS1XO36Hre2qR6uUxq1/qQSt9a10aKxvDnLh6SxGNXW1djrKhDl8y5Ks91Ugsq0+bGpX9jsm9OK721RBeX8CDy2oE0z0ZWQ5oArouJyPyJ8o6ojgZqx/wZtZqpK1+IWXaSVoS42aVj/+9uQ3uaZ/afaTRq/gHu4aWLUWwxtZahG2a5ejhhrEIbdQNCBRiZGMU7sJMRbbSsgd/UCCae9sAiBei/YRxLji1ZPHrdyatIP5r7bKE+69tes69/I/YDxP3rBVNmYliB9ASdkCWNcG3/DIyzli0m29U86ZhEN8yurv5gZXa7etbzN+YExlncmg1iOpQdHJHdQhmY2auYKnknEp2LcveEJuGW7BAXTeuMU1P1Tw16+v6Dsnxq2Y/4NsF00m6LVhfEQqlvFLBzuHzQUXZvMnJlH0Gxlb0QvAOTgfaiIoH1USGfscVRNwSwAjLNSsYp6lSoeOCZpkMjYW3tGPgqeubf2jPhpTY4W4ZWl8FLMiSW8R3Ypdo9Zy5MCVhzlhHG/OyKCMWLbdndkGmKGf58nS3jPkJbsjmJzFZgXlLITHJ3bhYWQMPxSF8Qqgde4oRg1vfEFKxnGyaGpf2TBXIpS1zQrUmNthwvGDZi9aDGCxEXje0H8SD68RSz2pMsmdTh65xPFWZ7BuADemggwMO4RzmDrpW1ky8+V8cpiyFdcBsMjVVq1k48Czu5bzp21n7gmaNo2QBfBrURKoDmgPcit7A/wb0jPBHq6TcWw6bIoYHPcO+za9YpD2/JnmRHEhmQzXs5OPECwGS9oJ+75RPPCch+1wMDMok0rYlVgs/iihvCRNXAo9bKG8JHfS4cNinpt+C029cKW/pn0nPdiTs/QvEi1/K9t6Z9YpiQyiLVXzQc/T0/3rxEapfP55L+xL23IH58Pzo1sH8mccLgTMRpnPRsVFv/8t8HrO6PpLG6ptu3PrGeixvzyFXOT+avB7CRi277e1ZJZaFx0bs/O+gTtP1RIltAmVrzEAAAAAElFTkSuQmCC">
            <a:extLst>
              <a:ext uri="{FF2B5EF4-FFF2-40B4-BE49-F238E27FC236}">
                <a16:creationId xmlns:a16="http://schemas.microsoft.com/office/drawing/2014/main" id="{0AF107C8-2410-4E50-97F4-9D31F745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828" y="3158950"/>
            <a:ext cx="564352" cy="5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85">
            <a:extLst>
              <a:ext uri="{FF2B5EF4-FFF2-40B4-BE49-F238E27FC236}">
                <a16:creationId xmlns:a16="http://schemas.microsoft.com/office/drawing/2014/main" id="{4C85F66A-24AF-4F38-B907-B30AAE94C1C6}"/>
              </a:ext>
            </a:extLst>
          </p:cNvPr>
          <p:cNvSpPr txBox="1"/>
          <p:nvPr/>
        </p:nvSpPr>
        <p:spPr>
          <a:xfrm>
            <a:off x="2770447" y="152869"/>
            <a:ext cx="3709866" cy="92333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ITCS ERASMO DA ROTTERDAM </a:t>
            </a:r>
            <a:br>
              <a:rPr lang="it-IT" b="1" dirty="0"/>
            </a:br>
            <a:r>
              <a:rPr lang="it-IT" b="1" dirty="0"/>
              <a:t>Via </a:t>
            </a:r>
            <a:r>
              <a:rPr lang="it-IT" b="1" dirty="0" err="1"/>
              <a:t>Varalli</a:t>
            </a:r>
            <a:r>
              <a:rPr lang="it-IT" b="1" dirty="0"/>
              <a:t>, 24 - 20021 BOLLATE (MI) </a:t>
            </a:r>
          </a:p>
          <a:p>
            <a:r>
              <a:rPr lang="it-IT" b="1" dirty="0"/>
              <a:t>Tel. 023506460/75 – Fax 0233300549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412369-DD13-4328-BAC6-50291024D5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10" r="17933"/>
          <a:stretch/>
        </p:blipFill>
        <p:spPr>
          <a:xfrm>
            <a:off x="5728010" y="145047"/>
            <a:ext cx="5331892" cy="5058364"/>
          </a:xfrm>
          <a:prstGeom prst="ellipse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C4347BC0-302F-43E8-AA34-A76CF5F93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sp>
        <p:nvSpPr>
          <p:cNvPr id="4" name="Elaborazione alternativa 3">
            <a:extLst>
              <a:ext uri="{FF2B5EF4-FFF2-40B4-BE49-F238E27FC236}">
                <a16:creationId xmlns:a16="http://schemas.microsoft.com/office/drawing/2014/main" id="{776CE0D7-24B0-49B1-A03D-1652E64FBE4C}"/>
              </a:ext>
            </a:extLst>
          </p:cNvPr>
          <p:cNvSpPr/>
          <p:nvPr/>
        </p:nvSpPr>
        <p:spPr>
          <a:xfrm rot="2340780">
            <a:off x="6218569" y="759763"/>
            <a:ext cx="652854" cy="1908324"/>
          </a:xfrm>
          <a:prstGeom prst="flowChartAlternateProcess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8555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20000">
        <p159:morph option="byObject"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48F0E3F-BF1A-4AC8-A7B7-12095FA68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254" y="72043"/>
            <a:ext cx="6776991" cy="47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4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48F0E3F-BF1A-4AC8-A7B7-12095FA68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254" y="72043"/>
            <a:ext cx="6776991" cy="47517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F20CA4-4AEE-4217-BC89-4563F9BED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0178" y="2922170"/>
            <a:ext cx="5279292" cy="387116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8C1A333-B035-4339-B309-B14A6C53CC32}"/>
              </a:ext>
            </a:extLst>
          </p:cNvPr>
          <p:cNvSpPr/>
          <p:nvPr/>
        </p:nvSpPr>
        <p:spPr>
          <a:xfrm>
            <a:off x="6068008" y="3759409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ECF03989-1F4F-4911-83D1-F8C5AC8D1CE3}"/>
              </a:ext>
            </a:extLst>
          </p:cNvPr>
          <p:cNvSpPr/>
          <p:nvPr/>
        </p:nvSpPr>
        <p:spPr>
          <a:xfrm>
            <a:off x="6512897" y="3816364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1065626E-6532-4F02-8001-8D100DC774D3}"/>
              </a:ext>
            </a:extLst>
          </p:cNvPr>
          <p:cNvSpPr/>
          <p:nvPr/>
        </p:nvSpPr>
        <p:spPr>
          <a:xfrm>
            <a:off x="7416799" y="3365115"/>
            <a:ext cx="172413" cy="14778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827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40A21B-D50B-4907-9D66-ADB284483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98" y="56850"/>
            <a:ext cx="5677705" cy="4258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FE3BFB-D307-4ACD-8994-EED1288D5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13" y="-141033"/>
            <a:ext cx="4183666" cy="2091834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73BCB57-693B-4E25-BCAD-A097CF7A858C}"/>
              </a:ext>
            </a:extLst>
          </p:cNvPr>
          <p:cNvSpPr txBox="1"/>
          <p:nvPr/>
        </p:nvSpPr>
        <p:spPr>
          <a:xfrm>
            <a:off x="7925387" y="1789617"/>
            <a:ext cx="881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Tw Cen MT" panose="020B0602020104020603" pitchFamily="34" charset="0"/>
              </a:rPr>
              <a:t>2020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4BB919D-C0DE-491A-95E4-177C76BBF632}"/>
              </a:ext>
            </a:extLst>
          </p:cNvPr>
          <p:cNvSpPr/>
          <p:nvPr/>
        </p:nvSpPr>
        <p:spPr>
          <a:xfrm>
            <a:off x="5760281" y="1016212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D487953-0B22-401A-88CF-31825A4C664D}"/>
              </a:ext>
            </a:extLst>
          </p:cNvPr>
          <p:cNvSpPr/>
          <p:nvPr/>
        </p:nvSpPr>
        <p:spPr>
          <a:xfrm>
            <a:off x="4927940" y="91363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EA9818A-2D0C-40CD-954A-302E11B02355}"/>
              </a:ext>
            </a:extLst>
          </p:cNvPr>
          <p:cNvSpPr/>
          <p:nvPr/>
        </p:nvSpPr>
        <p:spPr>
          <a:xfrm>
            <a:off x="4385751" y="1224294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3C61D4B-2832-4890-AF78-8C731C5DA0FC}"/>
              </a:ext>
            </a:extLst>
          </p:cNvPr>
          <p:cNvSpPr/>
          <p:nvPr/>
        </p:nvSpPr>
        <p:spPr>
          <a:xfrm>
            <a:off x="3799596" y="1025001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E7614AF-A922-4887-B10C-E1256714BA9B}"/>
              </a:ext>
            </a:extLst>
          </p:cNvPr>
          <p:cNvSpPr/>
          <p:nvPr/>
        </p:nvSpPr>
        <p:spPr>
          <a:xfrm>
            <a:off x="3011221" y="983975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A79D2A0-44AF-4FA3-A1C9-2EFADEEF6D1C}"/>
              </a:ext>
            </a:extLst>
          </p:cNvPr>
          <p:cNvSpPr/>
          <p:nvPr/>
        </p:nvSpPr>
        <p:spPr>
          <a:xfrm>
            <a:off x="2266803" y="97811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13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40A21B-D50B-4907-9D66-ADB284483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98" y="56850"/>
            <a:ext cx="5677705" cy="4258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FE3BFB-D307-4ACD-8994-EED1288D5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13" y="-141033"/>
            <a:ext cx="4183666" cy="2091834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73BCB57-693B-4E25-BCAD-A097CF7A858C}"/>
              </a:ext>
            </a:extLst>
          </p:cNvPr>
          <p:cNvSpPr txBox="1"/>
          <p:nvPr/>
        </p:nvSpPr>
        <p:spPr>
          <a:xfrm>
            <a:off x="7925387" y="1789617"/>
            <a:ext cx="881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Tw Cen MT" panose="020B0602020104020603" pitchFamily="34" charset="0"/>
              </a:rPr>
              <a:t>2020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0595BC-7233-4D75-89D6-A6339E4CA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5164" y="2937015"/>
            <a:ext cx="2812415" cy="38715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C9FAA16-6D72-4898-A980-4C2671BAD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4082" y="2933841"/>
            <a:ext cx="3016332" cy="386730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6795556-4736-4ECA-BDDC-259A1DF7567E}"/>
              </a:ext>
            </a:extLst>
          </p:cNvPr>
          <p:cNvSpPr/>
          <p:nvPr/>
        </p:nvSpPr>
        <p:spPr>
          <a:xfrm>
            <a:off x="5760281" y="1016212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72F60D0-B406-4644-A8B2-0CEA5B044B1B}"/>
              </a:ext>
            </a:extLst>
          </p:cNvPr>
          <p:cNvSpPr/>
          <p:nvPr/>
        </p:nvSpPr>
        <p:spPr>
          <a:xfrm>
            <a:off x="4927940" y="91363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77149A5-FA40-4006-BB94-6E1A6075DA5A}"/>
              </a:ext>
            </a:extLst>
          </p:cNvPr>
          <p:cNvSpPr/>
          <p:nvPr/>
        </p:nvSpPr>
        <p:spPr>
          <a:xfrm>
            <a:off x="4385751" y="1224294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D54C952-F2A5-401C-9AAB-1E4C01B71D07}"/>
              </a:ext>
            </a:extLst>
          </p:cNvPr>
          <p:cNvSpPr/>
          <p:nvPr/>
        </p:nvSpPr>
        <p:spPr>
          <a:xfrm>
            <a:off x="3799596" y="1025001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5626F01-9A61-423F-BBE1-F3F2054479C3}"/>
              </a:ext>
            </a:extLst>
          </p:cNvPr>
          <p:cNvSpPr/>
          <p:nvPr/>
        </p:nvSpPr>
        <p:spPr>
          <a:xfrm>
            <a:off x="3011221" y="983975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DF46D2A-0F82-4E49-ADAC-65B70D745998}"/>
              </a:ext>
            </a:extLst>
          </p:cNvPr>
          <p:cNvSpPr/>
          <p:nvPr/>
        </p:nvSpPr>
        <p:spPr>
          <a:xfrm>
            <a:off x="2266803" y="97811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50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40A21B-D50B-4907-9D66-ADB284483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98" y="56850"/>
            <a:ext cx="5677705" cy="4258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FE3BFB-D307-4ACD-8994-EED1288D5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13" y="-141033"/>
            <a:ext cx="4183666" cy="2091834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73BCB57-693B-4E25-BCAD-A097CF7A858C}"/>
              </a:ext>
            </a:extLst>
          </p:cNvPr>
          <p:cNvSpPr txBox="1"/>
          <p:nvPr/>
        </p:nvSpPr>
        <p:spPr>
          <a:xfrm>
            <a:off x="7925387" y="1789617"/>
            <a:ext cx="881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Tw Cen MT" panose="020B0602020104020603" pitchFamily="34" charset="0"/>
              </a:rPr>
              <a:t>2020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887E60-861D-4135-9164-F6363BA87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7264" y="2406246"/>
            <a:ext cx="2618678" cy="44517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23B621-1084-4D1F-BE1E-171263BBC7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4814" y="2406246"/>
            <a:ext cx="3867150" cy="445175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C11547A-83BF-4CBE-B507-D62795A7D0AF}"/>
              </a:ext>
            </a:extLst>
          </p:cNvPr>
          <p:cNvSpPr/>
          <p:nvPr/>
        </p:nvSpPr>
        <p:spPr>
          <a:xfrm>
            <a:off x="5760281" y="1016212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16E6DF2-2499-4AED-8A59-15C7ECB6490F}"/>
              </a:ext>
            </a:extLst>
          </p:cNvPr>
          <p:cNvSpPr/>
          <p:nvPr/>
        </p:nvSpPr>
        <p:spPr>
          <a:xfrm>
            <a:off x="4927940" y="91363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E7D8234-02A5-4759-8088-CCCEC8BB5A80}"/>
              </a:ext>
            </a:extLst>
          </p:cNvPr>
          <p:cNvSpPr/>
          <p:nvPr/>
        </p:nvSpPr>
        <p:spPr>
          <a:xfrm>
            <a:off x="4385751" y="1224294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3EDDA74-50A1-4ACA-8856-490AE56CE965}"/>
              </a:ext>
            </a:extLst>
          </p:cNvPr>
          <p:cNvSpPr/>
          <p:nvPr/>
        </p:nvSpPr>
        <p:spPr>
          <a:xfrm>
            <a:off x="3799596" y="1025001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EB6EB6B-E10C-4D58-8DCD-A9C7A94CECE0}"/>
              </a:ext>
            </a:extLst>
          </p:cNvPr>
          <p:cNvSpPr/>
          <p:nvPr/>
        </p:nvSpPr>
        <p:spPr>
          <a:xfrm>
            <a:off x="3011221" y="983975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A24F144-8BA7-4F27-8C8B-11BFBA1E73BA}"/>
              </a:ext>
            </a:extLst>
          </p:cNvPr>
          <p:cNvSpPr/>
          <p:nvPr/>
        </p:nvSpPr>
        <p:spPr>
          <a:xfrm>
            <a:off x="2266803" y="97811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37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40A21B-D50B-4907-9D66-ADB284483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98" y="56850"/>
            <a:ext cx="5677705" cy="4258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FE3BFB-D307-4ACD-8994-EED1288D5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13" y="-141033"/>
            <a:ext cx="4183666" cy="2091834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73BCB57-693B-4E25-BCAD-A097CF7A858C}"/>
              </a:ext>
            </a:extLst>
          </p:cNvPr>
          <p:cNvSpPr txBox="1"/>
          <p:nvPr/>
        </p:nvSpPr>
        <p:spPr>
          <a:xfrm>
            <a:off x="7925387" y="1789617"/>
            <a:ext cx="881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Tw Cen MT" panose="020B0602020104020603" pitchFamily="34" charset="0"/>
              </a:rPr>
              <a:t>2020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0DC3F4-19DD-4420-BB7F-A98732905C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5"/>
          <a:stretch/>
        </p:blipFill>
        <p:spPr>
          <a:xfrm>
            <a:off x="3674398" y="2801452"/>
            <a:ext cx="5212916" cy="38191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0E0C11-0F00-4B44-BED0-F6FE54F715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50" y="2362794"/>
            <a:ext cx="2913560" cy="2185169"/>
          </a:xfrm>
          <a:prstGeom prst="rect">
            <a:avLst/>
          </a:prstGeom>
        </p:spPr>
      </p:pic>
      <p:sp>
        <p:nvSpPr>
          <p:cNvPr id="10" name="Freccia curva 9">
            <a:extLst>
              <a:ext uri="{FF2B5EF4-FFF2-40B4-BE49-F238E27FC236}">
                <a16:creationId xmlns:a16="http://schemas.microsoft.com/office/drawing/2014/main" id="{41786D98-21E1-4AF5-9222-F9CC462782D6}"/>
              </a:ext>
            </a:extLst>
          </p:cNvPr>
          <p:cNvSpPr/>
          <p:nvPr/>
        </p:nvSpPr>
        <p:spPr>
          <a:xfrm flipV="1">
            <a:off x="2671583" y="4609864"/>
            <a:ext cx="1104221" cy="1184268"/>
          </a:xfrm>
          <a:prstGeom prst="ben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77DC00B-7B2D-4659-98D5-B2168DE2B67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66" y="5806846"/>
            <a:ext cx="1344901" cy="76588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F0D63E5-1B21-48DC-A1B3-DAAD5508CF5C}"/>
              </a:ext>
            </a:extLst>
          </p:cNvPr>
          <p:cNvSpPr/>
          <p:nvPr/>
        </p:nvSpPr>
        <p:spPr>
          <a:xfrm>
            <a:off x="5760281" y="1016212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CC817-39D2-4CD6-84DF-485F0DC24079}"/>
              </a:ext>
            </a:extLst>
          </p:cNvPr>
          <p:cNvSpPr/>
          <p:nvPr/>
        </p:nvSpPr>
        <p:spPr>
          <a:xfrm>
            <a:off x="4927940" y="91363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13BB1DE-4535-4087-9AEF-036AC5FE3900}"/>
              </a:ext>
            </a:extLst>
          </p:cNvPr>
          <p:cNvSpPr/>
          <p:nvPr/>
        </p:nvSpPr>
        <p:spPr>
          <a:xfrm>
            <a:off x="4385751" y="1224294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FDE37B4-DA66-4960-88E1-429F269401E3}"/>
              </a:ext>
            </a:extLst>
          </p:cNvPr>
          <p:cNvSpPr/>
          <p:nvPr/>
        </p:nvSpPr>
        <p:spPr>
          <a:xfrm>
            <a:off x="3799596" y="1025001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C470117-4C6A-4B28-AFB8-5A77D61680EF}"/>
              </a:ext>
            </a:extLst>
          </p:cNvPr>
          <p:cNvSpPr/>
          <p:nvPr/>
        </p:nvSpPr>
        <p:spPr>
          <a:xfrm>
            <a:off x="3011221" y="983975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BF6F4EA-2DAB-4830-BE63-DDEC01786831}"/>
              </a:ext>
            </a:extLst>
          </p:cNvPr>
          <p:cNvSpPr/>
          <p:nvPr/>
        </p:nvSpPr>
        <p:spPr>
          <a:xfrm>
            <a:off x="2266803" y="978117"/>
            <a:ext cx="280454" cy="1037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96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B83734E-70A8-4B09-84EC-34EEC387F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935" y="14285"/>
            <a:ext cx="7126894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9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B83734E-70A8-4B09-84EC-34EEC387F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935" y="14285"/>
            <a:ext cx="7126894" cy="46841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2C4B0E-C059-4F35-BDFB-2C59EA54A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198" y="2811695"/>
            <a:ext cx="7462739" cy="39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1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89" name="Immagine 2">
            <a:extLst>
              <a:ext uri="{FF2B5EF4-FFF2-40B4-BE49-F238E27FC236}">
                <a16:creationId xmlns:a16="http://schemas.microsoft.com/office/drawing/2014/main" id="{57EB5996-7B04-4BCD-9F67-78CF7AB10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09" y="2941859"/>
            <a:ext cx="6114605" cy="38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Immagine 10">
            <a:extLst>
              <a:ext uri="{FF2B5EF4-FFF2-40B4-BE49-F238E27FC236}">
                <a16:creationId xmlns:a16="http://schemas.microsoft.com/office/drawing/2014/main" id="{51DC7B25-130E-47EA-85AA-FF93B2607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 b="11883"/>
          <a:stretch/>
        </p:blipFill>
        <p:spPr bwMode="auto">
          <a:xfrm>
            <a:off x="2342752" y="211027"/>
            <a:ext cx="5677705" cy="26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8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D8D88B7-66A5-4D43-BA97-627581C9C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10" y="95656"/>
            <a:ext cx="4824045" cy="51525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513CB42-17CE-409C-B534-7A63CF030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7767" y="410298"/>
            <a:ext cx="1844689" cy="1078539"/>
          </a:xfrm>
          <a:prstGeom prst="rect">
            <a:avLst/>
          </a:prstGeom>
        </p:spPr>
      </p:pic>
      <p:pic>
        <p:nvPicPr>
          <p:cNvPr id="1026" name="Picture 2" descr="data:image/png;base64,iVBORw0KGgoAAAANSUhEUgAAASYAAACsCAMAAADhRvHiAAAAxlBMVEX///8YJUJAbqMAFjkAADCGiZQAAC0OHj4QID/V1tkHGzwADjUACjMtY52mp626ur5rbHgAACtHS1uzs7dRU2PR0dQ3aaAAADLF0N7LystiZnMAACgAFDiVqcb19vkAACN+gIjCw8hXXWywvtPs7O0nYJzk6O/o7PLg4OK7x9mktc3R2eUaWpjx8fKWl55ReKhti7MAABwAABYwNkuRkZk8QVTL1OKAmbthg6+Hnr4AABF3eYMlLkcpMEcAAAA1PVMASI8AU5VvEvFOAAAJhElEQVR4nO2ba3uiSBOGOYmImow5sCYKJkExgAbmkCBjZrP5/3/qreoDoGFyZaKr7HvV/WGGhqaFh+qnqxuiKARBEARBEARBEARBEARBEARBEARBEARBEARBEARBEARBEARBEARBEARBEARBEARBEARBEP/fzP3g2JfwX2C46DtZ6B37MprOsK9pTr+fhse+kGaDMmlMqWNfSaMRMmkayfQehUzJsa+k0UiZnLTuqHfZ6cjtaafclmVkWuy57FSo7rnfaLTTuVxWCjU1cG9R5R7qF3unynF4X6abifH1RGw/Doxv1buBMmKaj7d8x+k3o+QnVj35ygsD9Ud53tU3Y3QtC+eihqnfeJtV7mThemRM2OmXP43B2Y63+1kKmdy6o4+Waq/F9llbNavhdGapHGvEq5waasmAydSVVbrPRXT8GKvWL1k478kTxuPyGTzAebosfLFVS8WNy4HavtjDLX+GQqao5qAHl2t9F4U6max2G8UyHnAHk6ktGGFVJhMU4F+7UOYOiqbsPEwmi9WwrCKeQBmusywYGLCNkMmvOXg/wbgQhRqZrF93F2cDEGqCsYIyjS8EZygEymTfXVyM4U57svM+Q/2BcBsmkw7VdV1Vuy2lUsUQXZnJZGMvbYJM/WHNQfasB0KbGpkMvNt76BNdDCeQyb7eOB9ksm9w4w46ziPfNx1Am12pGfxCm7nQF110LWCJVcYPooQyqYNlM2SaxTUHb+AZq71zXqiRyWRBgWKgO6FMXzbOhyP6DW4sRyANd6db7JqFnCAT3/Z6ZVe8NLGvSg9nMmEsNkKmuhkw2oi40XdkuvqLy/OOTAr03slU7gMfehE1CpkUtLipUqnyLKowmTAWmyDTok4mNpZZYhDek0zsrtWRGPhKmaxSJl7F3ChB1z+qTK/9vuNANNUsEtybbKju8tKuMg34bfPh3xQeXivTI3s80sO5TNDOMWVSgiffTbX+okYmkQiZfGj+kEzrjQYKmVhLbBe6VMXD6zqdx3OprvBwLpPaUzrHlInj1Tk4JILssZ6y0kdksr5f3XJYFZDJOoM9LF3kCl7yCJV6lhZuFt2sM+BVRGQKmYzbBshUywU4OFzjmOczH5FJtcRc5W/mPejFuAflHpUObqtFeiATAu/aLkz7pMeqiPDjeROOfPcNlQkfaUuX1/YhmSSTQiY5FxFdaG1Dm6g993DMzOyXlxfblrk8S0PstVqYGcikt0DoLrR/YJm8ZLVapWmWu5E/jOf1a7xT8F0LOwmfXn1MJjFX+VbK1GYTGjnnecGk9LuljnhTfLJioWfbIsDQwXu30LpI1UEmA4vWs3pomeYznJ8w+v3+zNGSzPWf5puVIBGE/GYsp1cfkkm/E7AqKFMbCs/QSI/FClrQRLluy6S1nPpaLyJH8HTMF0AcYfMo05WIywPLtJSLcQVcr6S6nPIwxnEK5yTMwz+XEPDJyloX4QTBCRvYMvdwlMkyTbsyf8E0pI2LBKIxFk3LwTFk8t7IVLPUC9cHcwRwCu4ru+RNHqQBPYwWPrJhnPIbhrL1OJ3CTxWn4q4z5cqUNs9kUq7tJsnkVCr9YjqcyCF7L1n4mokOY5YwPJEQXLII4sBz0VvK1BTCCpluzYbKNAWrMT2lA4FgYXkvMoF5Y3Y9kkmrzJv0MjGHNAR7eZGqc5nY4kpjZNLKOjA3QD9ZjsXQ/HuZjI9PVgZcn8LwpEygxVgsBMPv4e9c22KJSsjEct2myLQq65wIE4Uh3LxSuEzVtXCUicl21+YZ6DuTFfQbTB6xt9nwf4t1LKWU6dyQVnQPkaZ7TBZ+rpAJ9x9cpgVOeLeBsa7yGkoOyZAQsukVyKTfnHNOOkwmVr6AxzzCsMKE4Plcgk3gZOUFtls9MVmRSTe3aaWUCa2Ip5M45TkT/7+I62Cz4Mf2wWVSQt+PALcAS74fVpZTXriNsKjCOwGZVL3HGaz5Wrjd63VxRnMmbhDGdV6h+02uhVuwB1f3JhiJMorY2gOeU8zpoDXexyCKWExi4HUx75UyQcA1cLKCmQp7vmA9rMOgTBJ9XXmzotq6jIOSzTcrqjVi4XVh8bwS30Uw3QqZIJXi65Xg4CyIvbZoRMq01Jso09VEH7O3Bcuf+hhHqceuXmCsy3J3dMfz59NRWUH/yqJpwAtjo82XDEZjnb/r+97VR+jh5yO9x9TpfNXHbK3OHvNzsX2m7bWhT5jdrw29d6z3dL/l/qbV4hOKh1brBm7gpFXhtCw/SF+f3lRreKIN5Id8S4LbbOMW2rwUNU6LX5luV8Gh41wcYHVlqn5A+ITXw5lcPAwjN1vRF2FvyRYzxutQDnz97NjX1DyCmUy8Iaoyh8/o6Ku5bYQympNDIeaa1b4h/zRPaZI4s//2d3hFMPEXdMnbme+OzDMfY9OLFs625Xn1QdtEZ0xlMPHpic9nL/26Lwk+RVwEUTjb+ibI/6dWkGy2r9/eH7EMpj6/Hc/ZbzjF5Zua4evWW5u8/sO8fI+hvC+S7SUBV5j4ftxpXhpSkGzHjlb/G65Wu/uY+HKFoDDt+awc93YkXil5+UtvNJm/Lrd3MVb8pHlzPlIv11HKFECMfPVfzf0Rqe+KVr2wZpiLVm/3Yd0F65vua3NGRunfmlMmlHLoq/005Y+YDdmdemFU982Uoj3VnhVya/JXQqYgDCtverx5EAPzmhP/NULp3xuaCO2cXb989iMXu07kVzuP58mXgfFv2k9gkJ3HgbigMIrjV67yPHSzNMuyPE36r2+M7t9jXnS5jc93eTg5s/y3J36MNFcCXMzK3SJsnrIo9KNVgj61Cn03z1MNO+bSj/J0lWP8BNpwtcryvI9dMojgoIeKDN0oDEq9A213T/goiVME08ZQncGsTot2NVA3ly0E+YKnYbHIxmIox8mQHffSRPHZz88j/EOQVOOdLQEdnnh96LX+Vi+LD6dSVqjkbJrpfJHW28af8ORWdJ6vErzPLBLt5l7gSL/Kw1gTIkRR0RU9GAYDNMxlGG0PeXM/OlyXi8q3BbXfW+7GcOtxDzF91VJtkULvGbK/S4OtyGf+7MMQ4kYuBJUn85AswhQuynOuUbDi/3tB6Ob+ATMFf+HUOtN+CN6Obb4fpjhSCQv3guqABSXmPHGRQbB/nqQgngsOkSSpe+g/jnxyU23WR5zazy2JAniGwzD0dzcigiAIgiAIgiAIgiAIgiAIgiAIgiAIgiAIgiAIgiAIgiAIgiAIgiAIgiAIgiAIgiAIgiAIYlf+B7Oh4yML4m0BAAAAAElFTkSuQmCC">
            <a:extLst>
              <a:ext uri="{FF2B5EF4-FFF2-40B4-BE49-F238E27FC236}">
                <a16:creationId xmlns:a16="http://schemas.microsoft.com/office/drawing/2014/main" id="{700D8FD0-2899-41B0-8C8D-BD03BD40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73" y="993555"/>
            <a:ext cx="2945588" cy="17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26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C3001EC-9F33-4C39-B780-199714C83EA2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9B5C97-F627-4A85-B003-5396A9D964D5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7C14D5-0388-44F5-AD76-F8BBAF179CD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51F346-69C6-4F86-BC1F-C57BA2384CC6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2B367FE-8530-4052-AD96-2D6FBE490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E93C38-ECA5-4094-81E9-196A3BD19EBD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85080E-7B66-43F0-AB4D-3A69B13C005A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05DAC1A-9BF8-460E-8D8B-77BFB6B27FF9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DCA374-CD21-448B-8791-8A04A9A9A552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2914A7-C65F-4EFB-8FF4-9BB283DC3935}"/>
              </a:ext>
            </a:extLst>
          </p:cNvPr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DA66B2-8A11-4397-B997-59A37787FEF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A8923D-952E-459F-92C0-CCE4C5E45F88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73F442-B2F9-477E-B4DE-956CBA09D9C3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654DCD4-7920-4D83-8D7F-6D3A71A1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67CF96-B24C-4BAD-8466-B32ECC2753A1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B7B7434-49BE-47D6-BAE6-9B9134F0EC8C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80296C0-D397-432D-B5A1-CA7DA186EB1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3DE47E8-526D-4A96-A671-69E14D20D1EB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FD4AAEC-83E5-4832-BEA2-517A195B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3C6BBB46-3AAE-49B1-8F56-3535CC357FEB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452EB0-3109-45BB-9389-19F84818FE30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F941D0C-24DA-4E77-BE08-34D6F94BD6FB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9747D82-077A-45F5-8822-6A7F978E7845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0B26FA9-EA76-44C1-BA33-E4EBB060AC7E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F138C1A-5B68-42BE-B6B8-0EE1F4738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C48F6F2-7791-4D91-ADEC-77FE8FA739E3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8ED37E9-9873-442F-9B7C-7F4BC1A8F51E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2E020DE-B46A-4F47-97AB-BB6C9038FA2E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F05B7C-3B2D-4CAB-9132-7B756B442063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64" name="Rettangolo 63">
            <a:extLst>
              <a:ext uri="{FF2B5EF4-FFF2-40B4-BE49-F238E27FC236}">
                <a16:creationId xmlns:a16="http://schemas.microsoft.com/office/drawing/2014/main" id="{51CE52DC-EC69-47F9-8EDF-0EAEFF12F743}"/>
              </a:ext>
            </a:extLst>
          </p:cNvPr>
          <p:cNvSpPr/>
          <p:nvPr/>
        </p:nvSpPr>
        <p:spPr>
          <a:xfrm>
            <a:off x="10685651" y="2932200"/>
            <a:ext cx="429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  <a:latin typeface="Tw Cen MT" panose="020B0602020104020603" pitchFamily="34" charset="0"/>
              </a:rPr>
              <a:t>?</a:t>
            </a:r>
            <a:endParaRPr lang="it-IT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60" name="Picture 2" descr="https://patrickwanis.com/wp-content/uploads/2010/07/What-were-you-thinking-300x300.jpg">
            <a:extLst>
              <a:ext uri="{FF2B5EF4-FFF2-40B4-BE49-F238E27FC236}">
                <a16:creationId xmlns:a16="http://schemas.microsoft.com/office/drawing/2014/main" id="{D9D1E62F-47EB-451F-B029-17C5460F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55" y="872981"/>
            <a:ext cx="2138172" cy="213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Nuvola 60">
            <a:extLst>
              <a:ext uri="{FF2B5EF4-FFF2-40B4-BE49-F238E27FC236}">
                <a16:creationId xmlns:a16="http://schemas.microsoft.com/office/drawing/2014/main" id="{57A22AD9-E653-440F-9F3B-FCFE3B37C539}"/>
              </a:ext>
            </a:extLst>
          </p:cNvPr>
          <p:cNvSpPr/>
          <p:nvPr/>
        </p:nvSpPr>
        <p:spPr>
          <a:xfrm>
            <a:off x="3480314" y="27992"/>
            <a:ext cx="3634171" cy="18288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Iscriversi ad un ITI è la scelta giusta?</a:t>
            </a:r>
          </a:p>
        </p:txBody>
      </p:sp>
      <p:sp>
        <p:nvSpPr>
          <p:cNvPr id="62" name="TextBox 34">
            <a:extLst>
              <a:ext uri="{FF2B5EF4-FFF2-40B4-BE49-F238E27FC236}">
                <a16:creationId xmlns:a16="http://schemas.microsoft.com/office/drawing/2014/main" id="{3156D0AF-87A8-473A-B6F6-2F9969C70FF0}"/>
              </a:ext>
            </a:extLst>
          </p:cNvPr>
          <p:cNvSpPr txBox="1"/>
          <p:nvPr/>
        </p:nvSpPr>
        <p:spPr>
          <a:xfrm>
            <a:off x="3601612" y="1910605"/>
            <a:ext cx="754154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b="1" dirty="0">
                <a:latin typeface="Tw Cen MT" panose="020B0602020104020603" pitchFamily="34" charset="0"/>
              </a:rPr>
              <a:t>PER CHI…</a:t>
            </a:r>
          </a:p>
          <a:p>
            <a:pPr marL="342900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Ha familiarità con l’uso dei PC e passione per l’informatica</a:t>
            </a:r>
          </a:p>
          <a:p>
            <a:pPr marL="342900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Ha interesse per le discipline tecnico-scientifiche</a:t>
            </a:r>
          </a:p>
          <a:p>
            <a:pPr marL="342900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Pensa che le infrastrutture delle telecomunicazioni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siano fondamentali per le attività di tutti i giorni </a:t>
            </a:r>
          </a:p>
          <a:p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b="1" dirty="0">
                <a:latin typeface="Tw Cen MT" panose="020B0602020104020603" pitchFamily="34" charset="0"/>
              </a:rPr>
              <a:t>SE…</a:t>
            </a:r>
          </a:p>
          <a:p>
            <a:pPr marL="342900" indent="-342900" algn="just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Sei interessato alle telecomunicazioni ed ai vari mezzi trasmissivi</a:t>
            </a:r>
          </a:p>
          <a:p>
            <a:pPr marL="342900" indent="-342900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Se ritieni che le tecnologie dell’informazione influiscono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su ogni aspetto della vita quotidiana</a:t>
            </a:r>
          </a:p>
          <a:p>
            <a:pPr marL="342900" indent="-342900" algn="just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Sei convinto che sia possibile impiegare le moderne tecnologie per risolvere problemi con opportuni procedimenti…</a:t>
            </a:r>
          </a:p>
        </p:txBody>
      </p:sp>
      <p:sp>
        <p:nvSpPr>
          <p:cNvPr id="63" name="Nuvola 62">
            <a:extLst>
              <a:ext uri="{FF2B5EF4-FFF2-40B4-BE49-F238E27FC236}">
                <a16:creationId xmlns:a16="http://schemas.microsoft.com/office/drawing/2014/main" id="{0B6F50F9-4E39-4E6E-ACAE-877FF0D76EFA}"/>
              </a:ext>
            </a:extLst>
          </p:cNvPr>
          <p:cNvSpPr/>
          <p:nvPr/>
        </p:nvSpPr>
        <p:spPr>
          <a:xfrm>
            <a:off x="5694770" y="637590"/>
            <a:ext cx="4117481" cy="18288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Come decidere una cosa così importante?</a:t>
            </a:r>
          </a:p>
        </p:txBody>
      </p:sp>
      <p:sp>
        <p:nvSpPr>
          <p:cNvPr id="65" name="Nuvola 64">
            <a:extLst>
              <a:ext uri="{FF2B5EF4-FFF2-40B4-BE49-F238E27FC236}">
                <a16:creationId xmlns:a16="http://schemas.microsoft.com/office/drawing/2014/main" id="{04B52D63-BD08-4049-B1D5-3B3A567BE2E1}"/>
              </a:ext>
            </a:extLst>
          </p:cNvPr>
          <p:cNvSpPr/>
          <p:nvPr/>
        </p:nvSpPr>
        <p:spPr>
          <a:xfrm>
            <a:off x="8220592" y="44362"/>
            <a:ext cx="3071949" cy="154744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E’ l’indirizzo che fa per me?</a:t>
            </a: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207F6412-4F07-40B4-985C-95EAA11B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4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20000">
        <p159:morph option="byObject"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3" grpId="0" animBg="1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D8D88B7-66A5-4D43-BA97-627581C9C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10" y="95656"/>
            <a:ext cx="4824045" cy="515251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E9F2061-39B7-48C2-A352-35C7A0C9F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7767" y="410298"/>
            <a:ext cx="1844689" cy="1078539"/>
          </a:xfrm>
          <a:prstGeom prst="rect">
            <a:avLst/>
          </a:prstGeom>
        </p:spPr>
      </p:pic>
      <p:pic>
        <p:nvPicPr>
          <p:cNvPr id="4" name="Picture 2" descr="data:image/png;base64,iVBORw0KGgoAAAANSUhEUgAAASYAAACsCAMAAADhRvHiAAAAxlBMVEX///8YJUJAbqMAFjkAADCGiZQAAC0OHj4QID/V1tkHGzwADjUACjMtY52mp626ur5rbHgAACtHS1uzs7dRU2PR0dQ3aaAAADLF0N7LystiZnMAACgAFDiVqcb19vkAACN+gIjCw8hXXWywvtPs7O0nYJzk6O/o7PLg4OK7x9mktc3R2eUaWpjx8fKWl55ReKhti7MAABwAABYwNkuRkZk8QVTL1OKAmbthg6+Hnr4AABF3eYMlLkcpMEcAAAA1PVMASI8AU5VvEvFOAAAJhElEQVR4nO2ba3uiSBOGOYmImow5sCYKJkExgAbmkCBjZrP5/3/qreoDoGFyZaKr7HvV/WGGhqaFh+qnqxuiKARBEARBEARBEARBEARBEARBEARBEARBEARBEARBEARBEARBEARBEARBEARBEARBEARBEP/fzP3g2JfwX2C46DtZ6B37MprOsK9pTr+fhse+kGaDMmlMqWNfSaMRMmkayfQehUzJsa+k0UiZnLTuqHfZ6cjtaafclmVkWuy57FSo7rnfaLTTuVxWCjU1cG9R5R7qF3unynF4X6abifH1RGw/Doxv1buBMmKaj7d8x+k3o+QnVj35ygsD9Ud53tU3Y3QtC+eihqnfeJtV7mThemRM2OmXP43B2Y63+1kKmdy6o4+Waq/F9llbNavhdGapHGvEq5waasmAydSVVbrPRXT8GKvWL1k478kTxuPyGTzAebosfLFVS8WNy4HavtjDLX+GQqao5qAHl2t9F4U6max2G8UyHnAHk6ktGGFVJhMU4F+7UOYOiqbsPEwmi9WwrCKeQBmusywYGLCNkMmvOXg/wbgQhRqZrF93F2cDEGqCsYIyjS8EZygEymTfXVyM4U57svM+Q/2BcBsmkw7VdV1Vuy2lUsUQXZnJZGMvbYJM/WHNQfasB0KbGpkMvNt76BNdDCeQyb7eOB9ksm9w4w46ziPfNx1Am12pGfxCm7nQF110LWCJVcYPooQyqYNlM2SaxTUHb+AZq71zXqiRyWRBgWKgO6FMXzbOhyP6DW4sRyANd6db7JqFnCAT3/Z6ZVe8NLGvSg9nMmEsNkKmuhkw2oi40XdkuvqLy/OOTAr03slU7gMfehE1CpkUtLipUqnyLKowmTAWmyDTok4mNpZZYhDek0zsrtWRGPhKmaxSJl7F3ChB1z+qTK/9vuNANNUsEtybbKju8tKuMg34bfPh3xQeXivTI3s80sO5TNDOMWVSgiffTbX+okYmkQiZfGj+kEzrjQYKmVhLbBe6VMXD6zqdx3OprvBwLpPaUzrHlInj1Tk4JILssZ6y0kdksr5f3XJYFZDJOoM9LF3kCl7yCJV6lhZuFt2sM+BVRGQKmYzbBshUywU4OFzjmOczH5FJtcRc5W/mPejFuAflHpUObqtFeiATAu/aLkz7pMeqiPDjeROOfPcNlQkfaUuX1/YhmSSTQiY5FxFdaG1Dm6g993DMzOyXlxfblrk8S0PstVqYGcikt0DoLrR/YJm8ZLVapWmWu5E/jOf1a7xT8F0LOwmfXn1MJjFX+VbK1GYTGjnnecGk9LuljnhTfLJioWfbIsDQwXu30LpI1UEmA4vWs3pomeYznJ8w+v3+zNGSzPWf5puVIBGE/GYsp1cfkkm/E7AqKFMbCs/QSI/FClrQRLluy6S1nPpaLyJH8HTMF0AcYfMo05WIywPLtJSLcQVcr6S6nPIwxnEK5yTMwz+XEPDJyloX4QTBCRvYMvdwlMkyTbsyf8E0pI2LBKIxFk3LwTFk8t7IVLPUC9cHcwRwCu4ru+RNHqQBPYwWPrJhnPIbhrL1OJ3CTxWn4q4z5cqUNs9kUq7tJsnkVCr9YjqcyCF7L1n4mokOY5YwPJEQXLII4sBz0VvK1BTCCpluzYbKNAWrMT2lA4FgYXkvMoF5Y3Y9kkmrzJv0MjGHNAR7eZGqc5nY4kpjZNLKOjA3QD9ZjsXQ/HuZjI9PVgZcn8LwpEygxVgsBMPv4e9c22KJSsjEct2myLQq65wIE4Uh3LxSuEzVtXCUicl21+YZ6DuTFfQbTB6xt9nwf4t1LKWU6dyQVnQPkaZ7TBZ+rpAJ9x9cpgVOeLeBsa7yGkoOyZAQsukVyKTfnHNOOkwmVr6AxzzCsMKE4Plcgk3gZOUFtls9MVmRSTe3aaWUCa2Ip5M45TkT/7+I62Cz4Mf2wWVSQt+PALcAS74fVpZTXriNsKjCOwGZVL3HGaz5Wrjd63VxRnMmbhDGdV6h+02uhVuwB1f3JhiJMorY2gOeU8zpoDXexyCKWExi4HUx75UyQcA1cLKCmQp7vmA9rMOgTBJ9XXmzotq6jIOSzTcrqjVi4XVh8bwS30Uw3QqZIJXi65Xg4CyIvbZoRMq01Jso09VEH7O3Bcuf+hhHqceuXmCsy3J3dMfz59NRWUH/yqJpwAtjo82XDEZjnb/r+97VR+jh5yO9x9TpfNXHbK3OHvNzsX2m7bWhT5jdrw29d6z3dL/l/qbV4hOKh1brBm7gpFXhtCw/SF+f3lRreKIN5Id8S4LbbOMW2rwUNU6LX5luV8Gh41wcYHVlqn5A+ITXw5lcPAwjN1vRF2FvyRYzxutQDnz97NjX1DyCmUy8Iaoyh8/o6Ku5bYQympNDIeaa1b4h/zRPaZI4s//2d3hFMPEXdMnbme+OzDMfY9OLFs625Xn1QdtEZ0xlMPHpic9nL/26Lwk+RVwEUTjb+ibI/6dWkGy2r9/eH7EMpj6/Hc/ZbzjF5Zua4evWW5u8/sO8fI+hvC+S7SUBV5j4ftxpXhpSkGzHjlb/G65Wu/uY+HKFoDDt+awc93YkXil5+UtvNJm/Lrd3MVb8pHlzPlIv11HKFECMfPVfzf0Rqe+KVr2wZpiLVm/3Yd0F65vua3NGRunfmlMmlHLoq/005Y+YDdmdemFU982Uoj3VnhVya/JXQqYgDCtverx5EAPzmhP/NULp3xuaCO2cXb989iMXu07kVzuP58mXgfFv2k9gkJ3HgbigMIrjV67yPHSzNMuyPE36r2+M7t9jXnS5jc93eTg5s/y3J36MNFcCXMzK3SJsnrIo9KNVgj61Cn03z1MNO+bSj/J0lWP8BNpwtcryvI9dMojgoIeKDN0oDEq9A213T/goiVME08ZQncGsTot2NVA3ly0E+YKnYbHIxmIox8mQHffSRPHZz88j/EOQVOOdLQEdnnh96LX+Vi+LD6dSVqjkbJrpfJHW28af8ORWdJ6vErzPLBLt5l7gSL/Kw1gTIkRR0RU9GAYDNMxlGG0PeXM/OlyXi8q3BbXfW+7GcOtxDzF91VJtkULvGbK/S4OtyGf+7MMQ4kYuBJUn85AswhQuynOuUbDi/3tB6Ob+ATMFf+HUOtN+CN6Obb4fpjhSCQv3guqABSXmPHGRQbB/nqQgngsOkSSpe+g/jnxyU23WR5zazy2JAniGwzD0dzcigiAIgiAIgiAIgiAIgiAIgiAIgiAIgiAIgiAIgiAIgiAIgiAIgiAIgiAIgiAIgiAIgiAIYlf+B7Oh4yML4m0BAAAAAElFTkSuQmCC">
            <a:extLst>
              <a:ext uri="{FF2B5EF4-FFF2-40B4-BE49-F238E27FC236}">
                <a16:creationId xmlns:a16="http://schemas.microsoft.com/office/drawing/2014/main" id="{7A44DB50-E089-437A-90A1-2A25DB8F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73" y="993555"/>
            <a:ext cx="2945588" cy="17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2922BA5B-7F6B-44AE-BFE5-5BFAAE39CC60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53" y="1624521"/>
            <a:ext cx="7354885" cy="5145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252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2" name="WhatsApp Video 2019-05-23 at 18.22.00">
            <a:hlinkClick r:id="" action="ppaction://media"/>
            <a:extLst>
              <a:ext uri="{FF2B5EF4-FFF2-40B4-BE49-F238E27FC236}">
                <a16:creationId xmlns:a16="http://schemas.microsoft.com/office/drawing/2014/main" id="{43B65B0C-134C-42B9-8598-E092BD2AE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2976" y="160548"/>
            <a:ext cx="3570907" cy="64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5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3" name="WhatsApp Video 2019-05-25 at 16.50.05">
            <a:hlinkClick r:id="" action="ppaction://media"/>
            <a:extLst>
              <a:ext uri="{FF2B5EF4-FFF2-40B4-BE49-F238E27FC236}">
                <a16:creationId xmlns:a16="http://schemas.microsoft.com/office/drawing/2014/main" id="{AE258B76-B3DD-440B-A3F8-D4C9406FE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5877" y="1205771"/>
            <a:ext cx="7140123" cy="39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4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74">
            <a:extLst>
              <a:ext uri="{FF2B5EF4-FFF2-40B4-BE49-F238E27FC236}">
                <a16:creationId xmlns:a16="http://schemas.microsoft.com/office/drawing/2014/main" id="{506E46B2-F938-43A6-97E8-49B5CE6FA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9" y="3131378"/>
            <a:ext cx="706229" cy="706229"/>
          </a:xfrm>
          <a:prstGeom prst="rect">
            <a:avLst/>
          </a:prstGeom>
        </p:spPr>
      </p:pic>
      <p:pic>
        <p:nvPicPr>
          <p:cNvPr id="66" name="Picture 126">
            <a:extLst>
              <a:ext uri="{FF2B5EF4-FFF2-40B4-BE49-F238E27FC236}">
                <a16:creationId xmlns:a16="http://schemas.microsoft.com/office/drawing/2014/main" id="{B1FF099C-0303-4BD5-BF41-907D59EE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95" y="3269614"/>
            <a:ext cx="482060" cy="48206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1068564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1392198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3272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00404D3E-50C6-494D-A950-C8571DFE7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65" y="3221071"/>
            <a:ext cx="642107" cy="642107"/>
          </a:xfrm>
          <a:prstGeom prst="rect">
            <a:avLst/>
          </a:prstGeom>
        </p:spPr>
      </p:pic>
      <p:sp>
        <p:nvSpPr>
          <p:cNvPr id="75" name="TextBox 34">
            <a:extLst>
              <a:ext uri="{FF2B5EF4-FFF2-40B4-BE49-F238E27FC236}">
                <a16:creationId xmlns:a16="http://schemas.microsoft.com/office/drawing/2014/main" id="{F75ADABB-869F-4B37-8186-E7948CDF8BF1}"/>
              </a:ext>
            </a:extLst>
          </p:cNvPr>
          <p:cNvSpPr txBox="1"/>
          <p:nvPr/>
        </p:nvSpPr>
        <p:spPr>
          <a:xfrm>
            <a:off x="522513" y="35146"/>
            <a:ext cx="7541548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b="1" dirty="0">
                <a:latin typeface="Tw Cen MT" panose="020B0602020104020603" pitchFamily="34" charset="0"/>
              </a:rPr>
              <a:t>PROFILO IN USCITA</a:t>
            </a:r>
          </a:p>
          <a:p>
            <a:pPr algn="just"/>
            <a:r>
              <a:rPr lang="it-IT" sz="2100" dirty="0">
                <a:latin typeface="Tw Cen MT" panose="020B0602020104020603" pitchFamily="34" charset="0"/>
              </a:rPr>
              <a:t>L'indirizzo Informatico Telematico si pone come obiettivo di fornire agli studenti, futuri periti informatici, le competenze per affrontare tutti i problemi che oggi prospetta la società dell’ICT.</a:t>
            </a:r>
          </a:p>
          <a:p>
            <a:pPr algn="just"/>
            <a:r>
              <a:rPr lang="it-IT" sz="2100" dirty="0">
                <a:latin typeface="Tw Cen MT" panose="020B0602020104020603" pitchFamily="34" charset="0"/>
              </a:rPr>
              <a:t>(Information and Communication Technology)</a:t>
            </a:r>
          </a:p>
          <a:p>
            <a:r>
              <a:rPr lang="it-IT" sz="2100" dirty="0">
                <a:latin typeface="Tw Cen MT" panose="020B0602020104020603" pitchFamily="34" charset="0"/>
              </a:rPr>
              <a:t>Le competenze specifiche:</a:t>
            </a:r>
          </a:p>
          <a:p>
            <a:pPr marL="342900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Sviluppare del software con particolare attenzione</a:t>
            </a:r>
          </a:p>
          <a:p>
            <a:pPr marL="800100" lvl="1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alla progettazione/gestione di sistemi industriali avanzati,</a:t>
            </a:r>
          </a:p>
          <a:p>
            <a:pPr marL="800100" lvl="1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all'analisi di sistemi preesistenti (anche opensource) e </a:t>
            </a:r>
          </a:p>
          <a:p>
            <a:pPr marL="800100" lvl="1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alla progettazione di programmi applicativi semplici da usare per gli utenti finali</a:t>
            </a:r>
          </a:p>
          <a:p>
            <a:pPr marL="342900" indent="-342900">
              <a:buFont typeface="Tw Cen MT" panose="020B0602020104020603" pitchFamily="34" charset="0"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Progettare e realizzare reti intranet e semplici sistemi hardware.</a:t>
            </a:r>
          </a:p>
          <a:p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b="1" dirty="0">
                <a:latin typeface="Tw Cen MT" panose="020B0602020104020603" pitchFamily="34" charset="0"/>
              </a:rPr>
              <a:t>SBOCCHI PROFESSIONALI</a:t>
            </a:r>
          </a:p>
          <a:p>
            <a:pPr marL="342900" indent="-342900" algn="just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Accesso a tutte le facoltà universitarie con ottime possibilità di successo per quelle scientifiche come ad esempio corsi di laurea in Informatica, Ingegneria Informatica e dell’Automazione…</a:t>
            </a:r>
          </a:p>
          <a:p>
            <a:pPr marL="342900" indent="-342900" algn="just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I corsi di alta specializzazione ITS e IFTS </a:t>
            </a:r>
          </a:p>
          <a:p>
            <a:pPr marL="342900" indent="-342900" algn="just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Inserirsi nel mondo del lavoro con una buona preparazione professionale nell'industria, nel terziario e presso Enti pubblici.</a:t>
            </a:r>
          </a:p>
        </p:txBody>
      </p:sp>
    </p:spTree>
    <p:extLst>
      <p:ext uri="{BB962C8B-B14F-4D97-AF65-F5344CB8AC3E}">
        <p14:creationId xmlns:p14="http://schemas.microsoft.com/office/powerpoint/2010/main" val="127293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D9AB1B-338E-4A07-8443-CAC46F2FB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2" b="31491"/>
          <a:stretch/>
        </p:blipFill>
        <p:spPr>
          <a:xfrm>
            <a:off x="3197122" y="697764"/>
            <a:ext cx="8994878" cy="568406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>
            <a:off x="-9302800" y="0"/>
            <a:ext cx="12482920" cy="6858000"/>
            <a:chOff x="-290920" y="0"/>
            <a:chExt cx="1248292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391CEE-E392-4A9D-BD11-6954B994FB42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8AD023B-AE8D-405F-90E6-27B0D470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8798784" y="0"/>
            <a:ext cx="11447501" cy="6858000"/>
            <a:chOff x="213096" y="0"/>
            <a:chExt cx="11447501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328131-EC42-4D6D-A247-91FD3D23E58C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099890-786A-4F87-960D-5DADE5168909}"/>
              </a:ext>
            </a:extLst>
          </p:cNvPr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AAB1E-3A13-4745-A574-9EE6806378C9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C0F905-3F71-4932-B130-39D508C4D117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EC5869-A976-4328-A864-2BB04E7E7BFC}"/>
                </a:ext>
              </a:extLst>
            </p:cNvPr>
            <p:cNvSpPr txBox="1"/>
            <p:nvPr/>
          </p:nvSpPr>
          <p:spPr>
            <a:xfrm rot="16200000">
              <a:off x="9117129" y="3281944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C8E4AB7-ADC0-4FEE-AE7A-994F5DAD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4F6447-6163-4D6A-A8D2-BD63B6CB3A42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B8CB55-9DEC-4367-900E-7257FE1B874F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DBAEDD6-7153-4AFF-BDC7-5A225B4B5642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F9D37B-DE70-4087-8A7F-BBA0BAF5B6CF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FA13E8D-3FCC-4EC2-BD8C-6CE7CA0EC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E95A030B-9026-4443-9DE2-4A43F9B2F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-45" r="441" b="92090"/>
          <a:stretch/>
        </p:blipFill>
        <p:spPr>
          <a:xfrm>
            <a:off x="3155736" y="-12192"/>
            <a:ext cx="9036264" cy="98823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27D1F1-923F-4591-A07A-39E775B734F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789F00-2688-429D-926C-15F83152FDBE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F862AB6-114D-4C6A-B849-5A11B3650265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0105858-8A3E-4676-96A7-18C1A74E36F4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634BD7-1512-45B6-AFE4-1EEA636625CB}"/>
                </a:ext>
              </a:extLst>
            </p:cNvPr>
            <p:cNvSpPr txBox="1"/>
            <p:nvPr/>
          </p:nvSpPr>
          <p:spPr>
            <a:xfrm rot="16200000">
              <a:off x="-922674" y="3287062"/>
              <a:ext cx="2360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64" name="Immagine 63">
            <a:extLst>
              <a:ext uri="{FF2B5EF4-FFF2-40B4-BE49-F238E27FC236}">
                <a16:creationId xmlns:a16="http://schemas.microsoft.com/office/drawing/2014/main" id="{A0F4BAE1-AB50-4CA0-B861-60B2C008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79385" r="121" b="16733"/>
          <a:stretch/>
        </p:blipFill>
        <p:spPr>
          <a:xfrm>
            <a:off x="3180120" y="6364224"/>
            <a:ext cx="9011880" cy="493775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878FC80F-9C7C-4338-A490-A6EC7D81E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48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DB4514-65BA-420D-BBB3-CCF0A5B397C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117129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04DBF9-F2DF-4744-9CBE-8384BF790E0F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09FCBC-490E-4134-BE82-9429CE5AB00A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4E2370-4D03-4FD0-B29C-F763767296D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F8F51-D3FD-42A1-8372-1B4B1B7C336A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5E43CA3-886C-4010-B3E2-837CCC6F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6FD3106-E967-44D6-AB4D-A0DA183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4ACAFD28-FF0A-4C71-BB6D-71DE2A72E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"/>
          <a:stretch/>
        </p:blipFill>
        <p:spPr>
          <a:xfrm>
            <a:off x="3267455" y="108440"/>
            <a:ext cx="5651663" cy="66765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7AEEC1C-856A-455D-80B3-6DB0C4435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400" y="3181923"/>
            <a:ext cx="494153" cy="494153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881D24E-8269-4851-97E7-7155FC092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20000">
        <p159:morph option="byObject"/>
      </p:transition>
    </mc:Choice>
    <mc:Fallback xmlns="">
      <p:transition spd="med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262638" y="-2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DB4514-65BA-420D-BBB3-CCF0A5B397C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117129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04DBF9-F2DF-4744-9CBE-8384BF790E0F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09FCBC-490E-4134-BE82-9429CE5AB00A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4E2370-4D03-4FD0-B29C-F763767296D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F8F51-D3FD-42A1-8372-1B4B1B7C336A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5E43CA3-886C-4010-B3E2-837CCC6F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6FD3106-E967-44D6-AB4D-A0DA183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497AAE92-9A24-4523-A117-A617C6CBCB95}"/>
              </a:ext>
            </a:extLst>
          </p:cNvPr>
          <p:cNvSpPr/>
          <p:nvPr/>
        </p:nvSpPr>
        <p:spPr>
          <a:xfrm>
            <a:off x="1961327" y="490860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1° BIENNIO COMUNE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9608604-ED01-48A5-BE62-D6A82314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457" y="3181923"/>
            <a:ext cx="494153" cy="494153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35E8554F-BA72-4294-9BFE-2E92EDE7BC37}"/>
              </a:ext>
            </a:extLst>
          </p:cNvPr>
          <p:cNvSpPr txBox="1"/>
          <p:nvPr/>
        </p:nvSpPr>
        <p:spPr>
          <a:xfrm>
            <a:off x="1961093" y="860192"/>
            <a:ext cx="7548761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1°anno  TEGNOLOGIE INFORMATICHE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materia comune a tutti gli Istituti Tecnici finalizzata a far acquisire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una conoscenza di base del funzionamento di un computer e le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competenze necessarie ad iniziare ad utilizzare software per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l’automazione d’ufficio (Microsoft Office e/o </a:t>
            </a:r>
            <a:r>
              <a:rPr lang="it-IT" sz="2100" dirty="0" err="1">
                <a:latin typeface="Tw Cen MT" panose="020B0602020104020603" pitchFamily="34" charset="0"/>
              </a:rPr>
              <a:t>LibreOffice</a:t>
            </a:r>
            <a:r>
              <a:rPr lang="it-IT" sz="2100" dirty="0">
                <a:latin typeface="Tw Cen MT" panose="020B0602020104020603" pitchFamily="34" charset="0"/>
              </a:rPr>
              <a:t>).</a:t>
            </a:r>
          </a:p>
          <a:p>
            <a:r>
              <a:rPr lang="it-IT" sz="800" dirty="0">
                <a:latin typeface="Tw Cen MT" panose="020B0602020104020603" pitchFamily="34" charset="0"/>
              </a:rPr>
              <a:t>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Cosa facciamo in più?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Introduzione alla realizzazione di semplici algoritmi risolutori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ed alla programmazione visuale, anche su dispositivi mobili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(</a:t>
            </a:r>
            <a:r>
              <a:rPr lang="it-IT" sz="2100" dirty="0" err="1">
                <a:latin typeface="Tw Cen MT" panose="020B0602020104020603" pitchFamily="34" charset="0"/>
              </a:rPr>
              <a:t>Scrach</a:t>
            </a:r>
            <a:r>
              <a:rPr lang="it-IT" sz="2100" dirty="0">
                <a:latin typeface="Tw Cen MT" panose="020B0602020104020603" pitchFamily="34" charset="0"/>
              </a:rPr>
              <a:t> e MIT-APP- INVENTOR).</a:t>
            </a:r>
          </a:p>
          <a:p>
            <a:endParaRPr lang="it-IT" sz="2100" b="1" dirty="0">
              <a:latin typeface="Tw Cen MT" panose="020B0602020104020603" pitchFamily="34" charset="0"/>
            </a:endParaRPr>
          </a:p>
          <a:p>
            <a:endParaRPr lang="it-IT" sz="2100" dirty="0">
              <a:latin typeface="Tw Cen MT" panose="020B0602020104020603" pitchFamily="34" charset="0"/>
            </a:endParaRPr>
          </a:p>
        </p:txBody>
      </p:sp>
      <p:pic>
        <p:nvPicPr>
          <p:cNvPr id="4098" name="Picture 2" descr="http://izleveogren.com/wp-content/uploads/2016/01/flappy-bird.png">
            <a:extLst>
              <a:ext uri="{FF2B5EF4-FFF2-40B4-BE49-F238E27FC236}">
                <a16:creationId xmlns:a16="http://schemas.microsoft.com/office/drawing/2014/main" id="{EE9C285C-9C8C-4393-BB2C-635A48DC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09" y="4625229"/>
            <a:ext cx="4956532" cy="21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.vox-cdn.com/thumbor/0mt_2x6hEjgfz2Og6GYPoZeqZNU=/0x83:650x516/1200x800/filters:focal(0x83:650x516)/cdn.vox-cdn.com/assets/889789/appinventor.jpg">
            <a:extLst>
              <a:ext uri="{FF2B5EF4-FFF2-40B4-BE49-F238E27FC236}">
                <a16:creationId xmlns:a16="http://schemas.microsoft.com/office/drawing/2014/main" id="{7884C2B5-A45D-49E0-B1C1-D1D1F35E1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30588" r="6620"/>
          <a:stretch/>
        </p:blipFill>
        <p:spPr bwMode="auto">
          <a:xfrm>
            <a:off x="6890843" y="4625231"/>
            <a:ext cx="4091790" cy="2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8C5E6A-51CB-4BFC-B021-620C07FEF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20" y="44546"/>
            <a:ext cx="2248451" cy="126475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4A370DE4-7333-4319-8726-5AAC1792B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0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097220" y="-12307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DB4514-65BA-420D-BBB3-CCF0A5B397C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117129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04DBF9-F2DF-4744-9CBE-8384BF790E0F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09FCBC-490E-4134-BE82-9429CE5AB00A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4E2370-4D03-4FD0-B29C-F763767296D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F8F51-D3FD-42A1-8372-1B4B1B7C336A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5E43CA3-886C-4010-B3E2-837CCC6F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6FD3106-E967-44D6-AB4D-A0DA183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497AAE92-9A24-4523-A117-A617C6CBCB95}"/>
              </a:ext>
            </a:extLst>
          </p:cNvPr>
          <p:cNvSpPr/>
          <p:nvPr/>
        </p:nvSpPr>
        <p:spPr>
          <a:xfrm>
            <a:off x="1961327" y="365025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w Cen MT" panose="020B0602020104020603" pitchFamily="34" charset="0"/>
              </a:rPr>
              <a:t>1° BIENNIO COMUNE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9608604-ED01-48A5-BE62-D6A82314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400" y="3181923"/>
            <a:ext cx="494153" cy="494153"/>
          </a:xfrm>
          <a:prstGeom prst="rect">
            <a:avLst/>
          </a:prstGeom>
        </p:spPr>
      </p:pic>
      <p:sp>
        <p:nvSpPr>
          <p:cNvPr id="36" name="TextBox 34">
            <a:extLst>
              <a:ext uri="{FF2B5EF4-FFF2-40B4-BE49-F238E27FC236}">
                <a16:creationId xmlns:a16="http://schemas.microsoft.com/office/drawing/2014/main" id="{35E8554F-BA72-4294-9BFE-2E92EDE7BC37}"/>
              </a:ext>
            </a:extLst>
          </p:cNvPr>
          <p:cNvSpPr txBox="1"/>
          <p:nvPr/>
        </p:nvSpPr>
        <p:spPr>
          <a:xfrm>
            <a:off x="1961093" y="734357"/>
            <a:ext cx="754876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2° anno  SCIENZE E TECNOLOGIE APPLICATE (STA)</a:t>
            </a:r>
            <a:endParaRPr lang="it-IT" sz="2100" b="1" dirty="0">
              <a:latin typeface="Tw Cen MT" panose="020B0602020104020603" pitchFamily="34" charset="0"/>
            </a:endParaRPr>
          </a:p>
          <a:p>
            <a:pPr lvl="1" algn="just"/>
            <a:r>
              <a:rPr lang="it-IT" sz="2100" dirty="0">
                <a:latin typeface="Tw Cen MT" panose="020B0602020104020603" pitchFamily="34" charset="0"/>
              </a:rPr>
              <a:t>materia diversa in base all’articolazione con funzione</a:t>
            </a:r>
          </a:p>
          <a:p>
            <a:pPr lvl="1" algn="just"/>
            <a:r>
              <a:rPr lang="it-IT" sz="2100" dirty="0">
                <a:latin typeface="Tw Cen MT" panose="020B0602020104020603" pitchFamily="34" charset="0"/>
              </a:rPr>
              <a:t>di orientamento, propedeutica allo studio delle materie </a:t>
            </a:r>
          </a:p>
          <a:p>
            <a:pPr lvl="1" algn="just"/>
            <a:r>
              <a:rPr lang="it-IT" sz="2100" dirty="0">
                <a:latin typeface="Tw Cen MT" panose="020B0602020104020603" pitchFamily="34" charset="0"/>
              </a:rPr>
              <a:t>degli anni successivi.</a:t>
            </a:r>
          </a:p>
          <a:p>
            <a:pPr lvl="1" algn="just"/>
            <a:r>
              <a:rPr lang="it-IT" sz="2100" dirty="0">
                <a:latin typeface="Tw Cen MT" panose="020B0602020104020603" pitchFamily="34" charset="0"/>
              </a:rPr>
              <a:t>Si approfondisce l’utilizzo dei fogli di calcolo, la realizzazione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di algoritmi, la programmazione visuale e si introducono elementi di programmazione che saranno trattati in dettaglio negli anni successivi.</a:t>
            </a:r>
          </a:p>
          <a:p>
            <a:pPr lvl="1" algn="just"/>
            <a:endParaRPr lang="it-IT" sz="800" dirty="0">
              <a:latin typeface="Tw Cen MT" panose="020B0602020104020603" pitchFamily="34" charset="0"/>
            </a:endParaRPr>
          </a:p>
          <a:p>
            <a:pPr marL="0" lvl="1" algn="just"/>
            <a:r>
              <a:rPr lang="it-IT" sz="2100" dirty="0">
                <a:latin typeface="Tw Cen MT" panose="020B0602020104020603" pitchFamily="34" charset="0"/>
              </a:rPr>
              <a:t>Cosa facciamo in più? </a:t>
            </a:r>
          </a:p>
          <a:p>
            <a:pPr lvl="1" algn="just"/>
            <a:r>
              <a:rPr lang="it-IT" sz="2100" dirty="0">
                <a:latin typeface="Tw Cen MT" panose="020B0602020104020603" pitchFamily="34" charset="0"/>
              </a:rPr>
              <a:t>Viene introdotta la progettazione e programmazione di pagine web tramite linguaggio HTML e la simulazione software di semplici circuiti elettrici </a:t>
            </a:r>
          </a:p>
          <a:p>
            <a:pPr lvl="1" algn="just"/>
            <a:endParaRPr lang="it-IT" sz="2100" dirty="0">
              <a:latin typeface="Tw Cen MT" panose="020B0602020104020603" pitchFamily="34" charset="0"/>
            </a:endParaRPr>
          </a:p>
          <a:p>
            <a:pPr lvl="1" algn="just"/>
            <a:endParaRPr lang="it-IT" sz="210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0" lvl="1" algn="ctr"/>
            <a:endParaRPr lang="it-IT" sz="210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0" lvl="1" algn="ctr"/>
            <a:endParaRPr lang="it-IT" sz="210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0" lvl="1" algn="ctr"/>
            <a:endParaRPr lang="it-IT" sz="200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0" lvl="1" algn="ctr"/>
            <a:r>
              <a:rPr lang="it-IT" sz="2100" dirty="0">
                <a:latin typeface="Tw Cen MT" panose="020B0602020104020603" pitchFamily="34" charset="0"/>
                <a:sym typeface="Wingdings" panose="05000000000000000000" pitchFamily="2" charset="2"/>
              </a:rPr>
              <a:t>  Conferma della articolazione entro il 1° trimestre del 2° anno</a:t>
            </a:r>
            <a:endParaRPr lang="it-IT" sz="2100" dirty="0">
              <a:latin typeface="Tw Cen MT" panose="020B0602020104020603" pitchFamily="34" charset="0"/>
            </a:endParaRPr>
          </a:p>
        </p:txBody>
      </p:sp>
      <p:pic>
        <p:nvPicPr>
          <p:cNvPr id="3076" name="Picture 4" descr="https://windows-cdn.softpedia.com/screenshots/3DLAB_5.png">
            <a:extLst>
              <a:ext uri="{FF2B5EF4-FFF2-40B4-BE49-F238E27FC236}">
                <a16:creationId xmlns:a16="http://schemas.microsoft.com/office/drawing/2014/main" id="{72B61AA5-7446-4CC6-808B-0E6FF8566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b="22353"/>
          <a:stretch/>
        </p:blipFill>
        <p:spPr bwMode="auto">
          <a:xfrm>
            <a:off x="6995275" y="4674765"/>
            <a:ext cx="2428812" cy="17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10E04E-CCDF-47C3-9807-BB16FD62A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29" y="4889917"/>
            <a:ext cx="3950435" cy="1568323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4354110-927B-466F-8324-F567FE16D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38" name="Shape 94">
            <a:extLst>
              <a:ext uri="{FF2B5EF4-FFF2-40B4-BE49-F238E27FC236}">
                <a16:creationId xmlns:a16="http://schemas.microsoft.com/office/drawing/2014/main" id="{E968C595-F3D0-435F-9972-E0334DD3116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01411" y="1"/>
            <a:ext cx="2655463" cy="135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4ACDA7-DBD5-485E-939E-55B1E624D6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15" y="9525"/>
            <a:ext cx="2763766" cy="13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DB4514-65BA-420D-BBB3-CCF0A5B397C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117129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04DBF9-F2DF-4744-9CBE-8384BF790E0F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09FCBC-490E-4134-BE82-9429CE5AB00A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4E2370-4D03-4FD0-B29C-F763767296D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F8F51-D3FD-42A1-8372-1B4B1B7C336A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5E43CA3-886C-4010-B3E2-837CCC6F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6FD3106-E967-44D6-AB4D-A0DA183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29608604-ED01-48A5-BE62-D6A82314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400" y="3181923"/>
            <a:ext cx="494153" cy="494153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4354110-927B-466F-8324-F567FE16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5231BBCB-9731-4354-A521-4D7A14656E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6"/>
          <a:stretch/>
        </p:blipFill>
        <p:spPr>
          <a:xfrm>
            <a:off x="2051409" y="1681011"/>
            <a:ext cx="7803060" cy="4284223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673799B6-43D5-4C8D-9A4A-8FD27B37E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838" r="13" b="93086"/>
          <a:stretch/>
        </p:blipFill>
        <p:spPr>
          <a:xfrm>
            <a:off x="2051409" y="1211009"/>
            <a:ext cx="7796964" cy="5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85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DB4514-65BA-420D-BBB3-CCF0A5B397C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117129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04DBF9-F2DF-4744-9CBE-8384BF790E0F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09FCBC-490E-4134-BE82-9429CE5AB00A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4E2370-4D03-4FD0-B29C-F763767296D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F8F51-D3FD-42A1-8372-1B4B1B7C336A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5E43CA3-886C-4010-B3E2-837CCC6F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6FD3106-E967-44D6-AB4D-A0DA183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29608604-ED01-48A5-BE62-D6A82314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400" y="3181923"/>
            <a:ext cx="494153" cy="494153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4354110-927B-466F-8324-F567FE16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0" name="Picture 2" descr="https://patrickwanis.com/wp-content/uploads/2010/07/What-were-you-thinking-300x300.jpg">
            <a:extLst>
              <a:ext uri="{FF2B5EF4-FFF2-40B4-BE49-F238E27FC236}">
                <a16:creationId xmlns:a16="http://schemas.microsoft.com/office/drawing/2014/main" id="{CB8E8A7D-AED6-4E3A-B4D8-6F513320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44" y="1184068"/>
            <a:ext cx="2138172" cy="213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Nuvola 40">
            <a:extLst>
              <a:ext uri="{FF2B5EF4-FFF2-40B4-BE49-F238E27FC236}">
                <a16:creationId xmlns:a16="http://schemas.microsoft.com/office/drawing/2014/main" id="{CB19A03A-D87F-4C3E-A22C-00FC18323575}"/>
              </a:ext>
            </a:extLst>
          </p:cNvPr>
          <p:cNvSpPr/>
          <p:nvPr/>
        </p:nvSpPr>
        <p:spPr>
          <a:xfrm>
            <a:off x="3480313" y="27992"/>
            <a:ext cx="6320559" cy="230944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Telecomunicazioni o Informatica ?</a:t>
            </a:r>
            <a:b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Alla fine dei 5 anni che cosa cambia per lo studente ???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C7CAD432-D1B8-4DD8-9242-4AD07FEABA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6"/>
          <a:stretch/>
        </p:blipFill>
        <p:spPr>
          <a:xfrm>
            <a:off x="3846853" y="3128127"/>
            <a:ext cx="5862555" cy="3218800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BE0444F1-CFD0-41A8-9C37-3ACE6DF473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838" r="13" b="93086"/>
          <a:stretch/>
        </p:blipFill>
        <p:spPr>
          <a:xfrm>
            <a:off x="3846095" y="2753035"/>
            <a:ext cx="5857975" cy="42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5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872792" y="32870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dove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siamo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98167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per chi…se…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DB4514-65BA-420D-BBB3-CCF0A5B397C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117129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piano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orario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04DBF9-F2DF-4744-9CBE-8384BF790E0F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09FCBC-490E-4134-BE82-9429CE5AB00A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4E2370-4D03-4FD0-B29C-F763767296D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F8F51-D3FD-42A1-8372-1B4B1B7C336A}"/>
                </a:ext>
              </a:extLst>
            </p:cNvPr>
            <p:cNvSpPr txBox="1"/>
            <p:nvPr/>
          </p:nvSpPr>
          <p:spPr>
            <a:xfrm rot="16200000">
              <a:off x="8746453" y="328194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articolazioni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5E43CA3-886C-4010-B3E2-837CCC6F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8091629" y="3281942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i</a:t>
              </a:r>
              <a:r>
                <a:rPr lang="en-US" sz="24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progetti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6FD3106-E967-44D6-AB4D-A0DA183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738260" y="3281941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0EEF0"/>
                  </a:solidFill>
                  <a:latin typeface="Tw Cen MT" panose="020B0602020104020603" pitchFamily="34" charset="0"/>
                </a:rPr>
                <a:t>opportunità</a:t>
              </a:r>
              <a:endParaRPr lang="en-US" sz="24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29608604-ED01-48A5-BE62-D6A82314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400" y="3181923"/>
            <a:ext cx="494153" cy="494153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4354110-927B-466F-8324-F567FE16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35" y="3221071"/>
            <a:ext cx="642107" cy="642107"/>
          </a:xfrm>
          <a:prstGeom prst="rect">
            <a:avLst/>
          </a:prstGeom>
        </p:spPr>
      </p:pic>
      <p:pic>
        <p:nvPicPr>
          <p:cNvPr id="40" name="Picture 2" descr="https://patrickwanis.com/wp-content/uploads/2010/07/What-were-you-thinking-300x300.jpg">
            <a:extLst>
              <a:ext uri="{FF2B5EF4-FFF2-40B4-BE49-F238E27FC236}">
                <a16:creationId xmlns:a16="http://schemas.microsoft.com/office/drawing/2014/main" id="{CB8E8A7D-AED6-4E3A-B4D8-6F513320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44" y="1184068"/>
            <a:ext cx="2138172" cy="213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Nuvola 40">
            <a:extLst>
              <a:ext uri="{FF2B5EF4-FFF2-40B4-BE49-F238E27FC236}">
                <a16:creationId xmlns:a16="http://schemas.microsoft.com/office/drawing/2014/main" id="{CB19A03A-D87F-4C3E-A22C-00FC18323575}"/>
              </a:ext>
            </a:extLst>
          </p:cNvPr>
          <p:cNvSpPr/>
          <p:nvPr/>
        </p:nvSpPr>
        <p:spPr>
          <a:xfrm>
            <a:off x="3480313" y="27992"/>
            <a:ext cx="6320559" cy="230944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Telecomunicazioni o Informatica ?</a:t>
            </a:r>
            <a:b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Alla fine dei 5 anni che cosa cambia per lo studente ???</a:t>
            </a:r>
          </a:p>
        </p:txBody>
      </p:sp>
      <p:sp>
        <p:nvSpPr>
          <p:cNvPr id="37" name="TextBox 34">
            <a:extLst>
              <a:ext uri="{FF2B5EF4-FFF2-40B4-BE49-F238E27FC236}">
                <a16:creationId xmlns:a16="http://schemas.microsoft.com/office/drawing/2014/main" id="{FF3401AF-0177-4D59-94BB-2CD8D699F0FD}"/>
              </a:ext>
            </a:extLst>
          </p:cNvPr>
          <p:cNvSpPr txBox="1"/>
          <p:nvPr/>
        </p:nvSpPr>
        <p:spPr>
          <a:xfrm>
            <a:off x="3581237" y="2089716"/>
            <a:ext cx="754876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100" dirty="0">
              <a:latin typeface="Tw Cen MT" panose="020B0602020104020603" pitchFamily="34" charset="0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 l’ ARTICOLAZIONE INFORMATICA</a:t>
            </a:r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dirty="0">
                <a:latin typeface="Tw Cen MT" panose="020B0602020104020603" pitchFamily="34" charset="0"/>
              </a:rPr>
              <a:t>     approfondisce l'analisi, la comparazione e </a:t>
            </a:r>
            <a:br>
              <a:rPr lang="it-IT" sz="2100" dirty="0">
                <a:latin typeface="Tw Cen MT" panose="020B0602020104020603" pitchFamily="34" charset="0"/>
              </a:rPr>
            </a:br>
            <a:r>
              <a:rPr lang="it-IT" sz="2100" dirty="0">
                <a:latin typeface="Tw Cen MT" panose="020B0602020104020603" pitchFamily="34" charset="0"/>
              </a:rPr>
              <a:t>     la progettazione di:</a:t>
            </a:r>
          </a:p>
          <a:p>
            <a:pPr marL="800100" lvl="1" indent="-342900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dispositivi e strumenti informatici </a:t>
            </a:r>
          </a:p>
          <a:p>
            <a:pPr marL="800100" lvl="1" indent="-342900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lo sviluppo di software (applicativo/server/di rete)</a:t>
            </a:r>
          </a:p>
          <a:p>
            <a:endParaRPr lang="it-IT" sz="2100" b="1" dirty="0">
              <a:latin typeface="Tw Cen MT" panose="020B0602020104020603" pitchFamily="34" charset="0"/>
            </a:endParaRPr>
          </a:p>
          <a:p>
            <a:r>
              <a:rPr lang="it-IT" sz="2100" b="1" dirty="0">
                <a:latin typeface="Tw Cen MT" panose="020B0602020104020603" pitchFamily="34" charset="0"/>
                <a:sym typeface="Wingdings" panose="05000000000000000000" pitchFamily="2" charset="2"/>
              </a:rPr>
              <a:t> l’ ARTICOLAZIONE TELECOMUNICAZIONI</a:t>
            </a:r>
            <a:endParaRPr lang="it-IT" sz="2100" b="1" dirty="0">
              <a:latin typeface="Tw Cen MT" panose="020B0602020104020603" pitchFamily="34" charset="0"/>
            </a:endParaRPr>
          </a:p>
          <a:p>
            <a:pPr algn="just"/>
            <a:r>
              <a:rPr lang="it-IT" sz="2100" dirty="0">
                <a:latin typeface="Tw Cen MT" panose="020B0602020104020603" pitchFamily="34" charset="0"/>
              </a:rPr>
              <a:t>     approfondisce l'analisi, la comparazione e </a:t>
            </a:r>
          </a:p>
          <a:p>
            <a:pPr algn="just"/>
            <a:r>
              <a:rPr lang="it-IT" sz="2100" dirty="0">
                <a:latin typeface="Tw Cen MT" panose="020B0602020104020603" pitchFamily="34" charset="0"/>
              </a:rPr>
              <a:t>     la progettazione di:</a:t>
            </a:r>
          </a:p>
          <a:p>
            <a:pPr marL="800100" lvl="1" indent="-342900" algn="just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dispositivi e strumenti elettronici </a:t>
            </a:r>
          </a:p>
          <a:p>
            <a:pPr marL="800100" lvl="1" indent="-342900" algn="just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di sistemi di telecomunicazione </a:t>
            </a:r>
          </a:p>
          <a:p>
            <a:pPr marL="800100" lvl="1" indent="-342900">
              <a:buFontTx/>
              <a:buChar char="-"/>
            </a:pPr>
            <a:r>
              <a:rPr lang="it-IT" sz="2100" dirty="0">
                <a:latin typeface="Tw Cen MT" panose="020B0602020104020603" pitchFamily="34" charset="0"/>
              </a:rPr>
              <a:t>lo sviluppo di applicazioni per reti locali e servizi a distanza</a:t>
            </a:r>
          </a:p>
          <a:p>
            <a:pPr algn="just"/>
            <a:endParaRPr lang="it-IT" sz="21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93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6416</TotalTime>
  <Words>2050</Words>
  <Application>Microsoft Office PowerPoint</Application>
  <PresentationFormat>Widescreen</PresentationFormat>
  <Paragraphs>390</Paragraphs>
  <Slides>34</Slides>
  <Notes>17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Georgia</vt:lpstr>
      <vt:lpstr>Sansation</vt:lpstr>
      <vt:lpstr>Tw Cen MT</vt:lpstr>
      <vt:lpstr>Wingdings</vt:lpstr>
      <vt:lpstr>Office</vt:lpstr>
      <vt:lpstr>Personalizza struttura</vt:lpstr>
      <vt:lpstr>1_Personalizza struttura</vt:lpstr>
      <vt:lpstr>2_Personalizza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Zähringer</dc:creator>
  <cp:lastModifiedBy>Marco Livraghi</cp:lastModifiedBy>
  <cp:revision>107</cp:revision>
  <dcterms:created xsi:type="dcterms:W3CDTF">2017-01-05T13:17:27Z</dcterms:created>
  <dcterms:modified xsi:type="dcterms:W3CDTF">2020-10-14T06:55:28Z</dcterms:modified>
</cp:coreProperties>
</file>